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3" r:id="rId2"/>
  </p:sldMasterIdLst>
  <p:notesMasterIdLst>
    <p:notesMasterId r:id="rId4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9144000" cy="6858000" type="screen4x3"/>
  <p:notesSz cx="6858000" cy="9144000"/>
  <p:embeddedFontLst>
    <p:embeddedFont>
      <p:font typeface="Cabin" panose="020B0604020202020204" charset="0"/>
      <p:regular r:id="rId43"/>
      <p:bold r:id="rId44"/>
      <p:italic r:id="rId45"/>
      <p:boldItalic r:id="rId46"/>
    </p:embeddedFont>
    <p:embeddedFont>
      <p:font typeface="Calibri" panose="020F050202020403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 name="Google Shape;3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 name="Google Shape;3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Le counseling peut être pratiqué dans plusieurs contextes : développement de carrière et orientation, intervention psychosociale, en réadaptation physique et psychologique, en thérapie de couple et familiale, en toxicomanie et en santé mentale. </a:t>
            </a:r>
            <a:endParaRPr/>
          </a:p>
          <a:p>
            <a:pPr marL="0" lvl="0" indent="0" algn="l" rtl="0">
              <a:spcBef>
                <a:spcPts val="360"/>
              </a:spcBef>
              <a:spcAft>
                <a:spcPts val="0"/>
              </a:spcAft>
              <a:buNone/>
            </a:pPr>
            <a:endParaRPr/>
          </a:p>
        </p:txBody>
      </p:sp>
      <p:sp>
        <p:nvSpPr>
          <p:cNvPr id="102" name="Google Shape;102;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8" name="Google Shape;10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9" name="Google Shape;11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r>
              <a:rPr lang="fr-FR"/>
              <a:t>=</a:t>
            </a:r>
            <a:endParaRPr/>
          </a:p>
          <a:p>
            <a:pPr marL="0" lvl="0" indent="0" algn="l" rtl="0">
              <a:spcBef>
                <a:spcPts val="0"/>
              </a:spcBef>
              <a:spcAft>
                <a:spcPts val="0"/>
              </a:spcAft>
              <a:buNone/>
            </a:pPr>
            <a:endParaRPr/>
          </a:p>
        </p:txBody>
      </p:sp>
      <p:sp>
        <p:nvSpPr>
          <p:cNvPr id="120" name="Google Shape;12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Arial"/>
                <a:ea typeface="Arial"/>
                <a:cs typeface="Arial"/>
                <a:sym typeface="Arial"/>
              </a:rPr>
              <a:t>13</a:t>
            </a:fld>
            <a:endParaRPr sz="12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Le choix de carrière que les individus effectuent sont le reflet de leur personnalité </a:t>
            </a:r>
            <a:endParaRPr/>
          </a:p>
          <a:p>
            <a:pPr marL="0" lvl="0" indent="0" algn="l" rtl="0">
              <a:spcBef>
                <a:spcPts val="0"/>
              </a:spcBef>
              <a:spcAft>
                <a:spcPts val="0"/>
              </a:spcAft>
              <a:buNone/>
            </a:pPr>
            <a:r>
              <a:rPr lang="fr-FR"/>
              <a:t>La satisfaction, la stabilité et le succès sur le plan vocationnel dépendent de la congruence entre la personnalité de l’individu et l’environnement dans lequel il travail</a:t>
            </a:r>
            <a:endParaRPr/>
          </a:p>
          <a:p>
            <a:pPr marL="0" lvl="0" indent="0" algn="l" rtl="0">
              <a:spcBef>
                <a:spcPts val="0"/>
              </a:spcBef>
              <a:spcAft>
                <a:spcPts val="0"/>
              </a:spcAft>
              <a:buNone/>
            </a:pPr>
            <a:endParaRPr/>
          </a:p>
        </p:txBody>
      </p:sp>
      <p:sp>
        <p:nvSpPr>
          <p:cNvPr id="127" name="Google Shape;127;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Arial"/>
                <a:ea typeface="Arial"/>
                <a:cs typeface="Arial"/>
                <a:sym typeface="Arial"/>
              </a:rPr>
              <a:t>14</a:t>
            </a:fld>
            <a:endParaRPr sz="12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9" name="Google Shape;13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Bill O’Hanlon, ancien élève de Milton Erickson</a:t>
            </a:r>
            <a:endParaRPr b="1"/>
          </a:p>
        </p:txBody>
      </p:sp>
      <p:sp>
        <p:nvSpPr>
          <p:cNvPr id="140" name="Google Shape;140;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Arial"/>
                <a:ea typeface="Arial"/>
                <a:cs typeface="Arial"/>
                <a:sym typeface="Arial"/>
              </a:rPr>
              <a:t>16</a:t>
            </a:fld>
            <a:endParaRPr sz="12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6" name="Google Shape;14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47" name="Google Shape;147;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Arial"/>
                <a:ea typeface="Arial"/>
                <a:cs typeface="Arial"/>
                <a:sym typeface="Arial"/>
              </a:rPr>
              <a:t>17</a:t>
            </a:fld>
            <a:endParaRPr sz="120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9" name="Google Shape;15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 name="Google Shape;4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200"/>
              <a:buFont typeface="Arial"/>
              <a:buNone/>
            </a:pPr>
            <a:endParaRPr/>
          </a:p>
        </p:txBody>
      </p:sp>
      <p:sp>
        <p:nvSpPr>
          <p:cNvPr id="41" name="Google Shape;4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4" name="Google Shape;16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1" name="Google Shape;18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200"/>
              <a:buFont typeface="Arial"/>
              <a:buNone/>
            </a:pPr>
            <a:endParaRPr/>
          </a:p>
        </p:txBody>
      </p:sp>
      <p:sp>
        <p:nvSpPr>
          <p:cNvPr id="205" name="Google Shape;205;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200"/>
              <a:buFont typeface="Arial"/>
              <a:buNone/>
            </a:pPr>
            <a:endParaRPr/>
          </a:p>
        </p:txBody>
      </p:sp>
      <p:sp>
        <p:nvSpPr>
          <p:cNvPr id="213" name="Google Shape;213;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Écrire un mot sur le tableau </a:t>
            </a:r>
            <a:endParaRPr/>
          </a:p>
        </p:txBody>
      </p:sp>
      <p:sp>
        <p:nvSpPr>
          <p:cNvPr id="49" name="Google Shape;4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a:t>Je démontre de l’attention et de l’intérêt clairement pour le discours du jeune</a:t>
            </a:r>
            <a:endParaRPr/>
          </a:p>
        </p:txBody>
      </p:sp>
      <p:sp>
        <p:nvSpPr>
          <p:cNvPr id="234" name="Google Shape;234;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Mes expressions verbales et non-verbales sont de même niveau ou interchangeables avec celles du client </a:t>
            </a:r>
            <a:endParaRPr/>
          </a:p>
          <a:p>
            <a:pPr marL="0" marR="0" lvl="0" indent="0" algn="l" rtl="0">
              <a:lnSpc>
                <a:spcPct val="100000"/>
              </a:lnSpc>
              <a:spcBef>
                <a:spcPts val="36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Exemple : </a:t>
            </a:r>
            <a:endParaRPr/>
          </a:p>
          <a:p>
            <a:pPr marL="0" marR="0" lvl="0" indent="0" algn="l" rtl="0">
              <a:lnSpc>
                <a:spcPct val="100000"/>
              </a:lnSpc>
              <a:spcBef>
                <a:spcPts val="36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Yacine : «je ne suis pas certain d’être prêt à retourner sur le marché du travail. Si jamais je me plante, je vais me retrouver à la case départ. Pis ça ça serait l’enfer » </a:t>
            </a:r>
            <a:endParaRPr/>
          </a:p>
          <a:p>
            <a:pPr marL="0" marR="0" lvl="0" indent="0" algn="l" rtl="0">
              <a:lnSpc>
                <a:spcPct val="100000"/>
              </a:lnSpc>
              <a:spcBef>
                <a:spcPts val="36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Coach : </a:t>
            </a:r>
            <a:endParaRPr/>
          </a:p>
          <a:p>
            <a:pPr marL="0" marR="0" lvl="0" indent="0" algn="l" rtl="0">
              <a:lnSpc>
                <a:spcPct val="100000"/>
              </a:lnSpc>
              <a:spcBef>
                <a:spcPts val="36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«Je remarque que vous vous sentez craintif parce qu’un retour pourrait autant être un moyen d’avancer, qu’un risque de vivre un échec » </a:t>
            </a:r>
            <a:endParaRPr/>
          </a:p>
        </p:txBody>
      </p:sp>
      <p:sp>
        <p:nvSpPr>
          <p:cNvPr id="274" name="Google Shape;274;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Exercice sur l’écoute active </a:t>
            </a:r>
            <a:endParaRPr/>
          </a:p>
        </p:txBody>
      </p:sp>
      <p:sp>
        <p:nvSpPr>
          <p:cNvPr id="309" name="Google Shape;309;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200"/>
              <a:buFont typeface="Arial"/>
              <a:buNone/>
            </a:pPr>
            <a:endParaRPr/>
          </a:p>
        </p:txBody>
      </p:sp>
      <p:sp>
        <p:nvSpPr>
          <p:cNvPr id="317" name="Google Shape;317;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PRÉSENTATION ADAPTÉE DE CELLE PRODUITE PAR </a:t>
            </a:r>
            <a:endParaRPr/>
          </a:p>
          <a:p>
            <a:pPr marL="0" lvl="0" indent="0" algn="l" rtl="0">
              <a:spcBef>
                <a:spcPts val="360"/>
              </a:spcBef>
              <a:spcAft>
                <a:spcPts val="0"/>
              </a:spcAft>
              <a:buNone/>
            </a:pPr>
            <a:r>
              <a:rPr lang="fr-FR" sz="1200">
                <a:solidFill>
                  <a:schemeClr val="dk1"/>
                </a:solidFill>
                <a:latin typeface="Calibri"/>
                <a:ea typeface="Calibri"/>
                <a:cs typeface="Calibri"/>
                <a:sym typeface="Calibri"/>
              </a:rPr>
              <a:t>RÉGINALD SAVARD, PH. D., PROFESSEURDE COUNSELING, UQÀM </a:t>
            </a:r>
            <a:endParaRPr/>
          </a:p>
          <a:p>
            <a:pPr marL="0" marR="0" lvl="0" indent="0" algn="l" rtl="0">
              <a:lnSpc>
                <a:spcPct val="100000"/>
              </a:lnSpc>
              <a:spcBef>
                <a:spcPts val="36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360"/>
              </a:spcBef>
              <a:spcAft>
                <a:spcPts val="0"/>
              </a:spcAft>
              <a:buNone/>
            </a:pPr>
            <a:endParaRPr/>
          </a:p>
        </p:txBody>
      </p:sp>
      <p:sp>
        <p:nvSpPr>
          <p:cNvPr id="96" name="Google Shape;9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1">
  <p:cSld name="Content 1">
    <p:spTree>
      <p:nvGrpSpPr>
        <p:cNvPr id="1" name="Shape 1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Content 1">
  <p:cSld name="3_Content 1">
    <p:spTree>
      <p:nvGrpSpPr>
        <p:cNvPr id="1" name="Shape 2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Back cover empty">
  <p:cSld name="2_Back cover empty">
    <p:spTree>
      <p:nvGrpSpPr>
        <p:cNvPr id="1" name="Shape 2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Empty Cover">
  <p:cSld name="3_Empty Cover">
    <p:spTree>
      <p:nvGrpSpPr>
        <p:cNvPr id="1" name="Shape 2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Content 1">
  <p:cSld name="4_Content 1">
    <p:spTree>
      <p:nvGrpSpPr>
        <p:cNvPr id="1" name="Shape 3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Back cover empty">
  <p:cSld name="3_Back cover empty">
    <p:spTree>
      <p:nvGrpSpPr>
        <p:cNvPr id="1" name="Shape 3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 cover empty">
  <p:cSld name="Back cover empty">
    <p:spTree>
      <p:nvGrpSpPr>
        <p:cNvPr id="1"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mpty Cover">
  <p:cSld name="Empty Cover">
    <p:spTree>
      <p:nvGrpSpPr>
        <p:cNvPr id="1" name="Shape 2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1">
  <p:cSld name="Content 1">
    <p:spTree>
      <p:nvGrpSpPr>
        <p:cNvPr id="1" name="Shape 2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ontent 1">
  <p:cSld name="1_Content 1">
    <p:spTree>
      <p:nvGrpSpPr>
        <p:cNvPr id="1" name="Shape 2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Empty Cover">
  <p:cSld name="1_Empty Cover">
    <p:spTree>
      <p:nvGrpSpPr>
        <p:cNvPr id="1" name="Shape 2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Content 1">
  <p:cSld name="2_Content 1">
    <p:spTree>
      <p:nvGrpSpPr>
        <p:cNvPr id="1" name="Shape 2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ack cover empty">
  <p:cSld name="1_Back cover empty">
    <p:spTree>
      <p:nvGrpSpPr>
        <p:cNvPr id="1" name="Shape 2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Empty Cover">
  <p:cSld name="2_Empty Cover">
    <p:spTree>
      <p:nvGrpSpPr>
        <p:cNvPr id="1" name="Shape 2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5.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background-01.jpg"/>
          <p:cNvPicPr preferRelativeResize="0"/>
          <p:nvPr/>
        </p:nvPicPr>
        <p:blipFill rotWithShape="1">
          <a:blip r:embed="rId4">
            <a:alphaModFix/>
          </a:blip>
          <a:srcRect/>
          <a:stretch/>
        </p:blipFill>
        <p:spPr>
          <a:xfrm>
            <a:off x="0" y="0"/>
            <a:ext cx="9144000" cy="6472238"/>
          </a:xfrm>
          <a:prstGeom prst="rect">
            <a:avLst/>
          </a:prstGeom>
          <a:noFill/>
          <a:ln>
            <a:noFill/>
          </a:ln>
        </p:spPr>
      </p:pic>
      <p:pic>
        <p:nvPicPr>
          <p:cNvPr id="11" name="Google Shape;11;p1"/>
          <p:cNvPicPr preferRelativeResize="0"/>
          <p:nvPr/>
        </p:nvPicPr>
        <p:blipFill rotWithShape="1">
          <a:blip r:embed="rId5">
            <a:alphaModFix/>
          </a:blip>
          <a:srcRect/>
          <a:stretch/>
        </p:blipFill>
        <p:spPr>
          <a:xfrm rot="10800000">
            <a:off x="-25400" y="5767388"/>
            <a:ext cx="9194800" cy="1090612"/>
          </a:xfrm>
          <a:prstGeom prst="rect">
            <a:avLst/>
          </a:prstGeom>
          <a:noFill/>
          <a:ln>
            <a:noFill/>
          </a:ln>
        </p:spPr>
      </p:pic>
      <p:pic>
        <p:nvPicPr>
          <p:cNvPr id="12" name="Google Shape;12;p1"/>
          <p:cNvPicPr preferRelativeResize="0"/>
          <p:nvPr/>
        </p:nvPicPr>
        <p:blipFill rotWithShape="1">
          <a:blip r:embed="rId6">
            <a:alphaModFix/>
          </a:blip>
          <a:srcRect/>
          <a:stretch/>
        </p:blipFill>
        <p:spPr>
          <a:xfrm>
            <a:off x="361950" y="6207125"/>
            <a:ext cx="8420100" cy="282575"/>
          </a:xfrm>
          <a:prstGeom prst="rect">
            <a:avLst/>
          </a:prstGeom>
          <a:noFill/>
          <a:ln>
            <a:noFill/>
          </a:ln>
        </p:spPr>
      </p:pic>
      <p:sp>
        <p:nvSpPr>
          <p:cNvPr id="13" name="Google Shape;13;p1"/>
          <p:cNvSpPr txBox="1"/>
          <p:nvPr/>
        </p:nvSpPr>
        <p:spPr>
          <a:xfrm>
            <a:off x="11731625" y="3905250"/>
            <a:ext cx="184150" cy="3698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pic>
        <p:nvPicPr>
          <p:cNvPr id="17" name="Google Shape;17;p4" descr="background-02.jpg"/>
          <p:cNvPicPr preferRelativeResize="0"/>
          <p:nvPr/>
        </p:nvPicPr>
        <p:blipFill rotWithShape="1">
          <a:blip r:embed="rId14">
            <a:alphaModFix/>
          </a:blip>
          <a:srcRect/>
          <a:stretch/>
        </p:blipFill>
        <p:spPr>
          <a:xfrm>
            <a:off x="0" y="0"/>
            <a:ext cx="9144000" cy="6472238"/>
          </a:xfrm>
          <a:prstGeom prst="rect">
            <a:avLst/>
          </a:prstGeom>
          <a:noFill/>
          <a:ln>
            <a:noFill/>
          </a:ln>
        </p:spPr>
      </p:pic>
      <p:pic>
        <p:nvPicPr>
          <p:cNvPr id="18" name="Google Shape;18;p4"/>
          <p:cNvPicPr preferRelativeResize="0"/>
          <p:nvPr/>
        </p:nvPicPr>
        <p:blipFill rotWithShape="1">
          <a:blip r:embed="rId15">
            <a:alphaModFix/>
          </a:blip>
          <a:srcRect/>
          <a:stretch/>
        </p:blipFill>
        <p:spPr>
          <a:xfrm>
            <a:off x="0" y="6130925"/>
            <a:ext cx="9144000" cy="42863"/>
          </a:xfrm>
          <a:prstGeom prst="rect">
            <a:avLst/>
          </a:prstGeom>
          <a:noFill/>
          <a:ln>
            <a:noFill/>
          </a:ln>
        </p:spPr>
      </p:pic>
      <p:pic>
        <p:nvPicPr>
          <p:cNvPr id="19" name="Google Shape;19;p4" descr="Logo-footer.png"/>
          <p:cNvPicPr preferRelativeResize="0"/>
          <p:nvPr/>
        </p:nvPicPr>
        <p:blipFill rotWithShape="1">
          <a:blip r:embed="rId16">
            <a:alphaModFix/>
          </a:blip>
          <a:srcRect/>
          <a:stretch/>
        </p:blipFill>
        <p:spPr>
          <a:xfrm>
            <a:off x="519113" y="6375400"/>
            <a:ext cx="8154987" cy="2857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17"/>
          <p:cNvSpPr txBox="1"/>
          <p:nvPr/>
        </p:nvSpPr>
        <p:spPr>
          <a:xfrm>
            <a:off x="1276350" y="1674303"/>
            <a:ext cx="6591300" cy="252465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2600"/>
              <a:buFont typeface="Calibri"/>
              <a:buNone/>
            </a:pPr>
            <a:endParaRPr sz="2600" b="0" i="0" u="none" strike="noStrike" cap="none" dirty="0">
              <a:solidFill>
                <a:srgbClr val="FFFFFF"/>
              </a:solidFill>
              <a:latin typeface="Calibri"/>
              <a:ea typeface="Calibri"/>
              <a:cs typeface="Calibri"/>
              <a:sym typeface="Calibri"/>
            </a:endParaRPr>
          </a:p>
          <a:p>
            <a:pPr marL="0" marR="0" lvl="0" indent="0" algn="ctr" rtl="0">
              <a:lnSpc>
                <a:spcPct val="90000"/>
              </a:lnSpc>
              <a:spcBef>
                <a:spcPts val="0"/>
              </a:spcBef>
              <a:spcAft>
                <a:spcPts val="0"/>
              </a:spcAft>
              <a:buClr>
                <a:srgbClr val="FFFFFF"/>
              </a:buClr>
              <a:buSzPts val="3600"/>
              <a:buFont typeface="Calibri"/>
              <a:buNone/>
            </a:pPr>
            <a:r>
              <a:rPr lang="fr-FR" sz="3600" b="0" i="0" u="none" strike="noStrike" cap="none" dirty="0">
                <a:solidFill>
                  <a:srgbClr val="FFFFFF"/>
                </a:solidFill>
                <a:latin typeface="Calibri"/>
                <a:ea typeface="Calibri"/>
                <a:cs typeface="Calibri"/>
                <a:sym typeface="Calibri"/>
              </a:rPr>
              <a:t>THÉORIE ET PÉDAGOGIE DE CONSEIL DE CARRIÈRE </a:t>
            </a:r>
            <a:endParaRPr sz="3600" b="0" i="0" u="none" strike="noStrike" cap="none" dirty="0">
              <a:solidFill>
                <a:srgbClr val="FFFFFF"/>
              </a:solidFill>
              <a:latin typeface="Calibri"/>
              <a:ea typeface="Calibri"/>
              <a:cs typeface="Calibri"/>
              <a:sym typeface="Calibri"/>
            </a:endParaRPr>
          </a:p>
          <a:p>
            <a:pPr marL="0" marR="0" lvl="0" indent="0" algn="ctr" rtl="0">
              <a:lnSpc>
                <a:spcPct val="90000"/>
              </a:lnSpc>
              <a:spcBef>
                <a:spcPts val="0"/>
              </a:spcBef>
              <a:spcAft>
                <a:spcPts val="0"/>
              </a:spcAft>
              <a:buClr>
                <a:srgbClr val="FFFFFF"/>
              </a:buClr>
              <a:buSzPts val="3600"/>
              <a:buFont typeface="Calibri"/>
              <a:buNone/>
            </a:pPr>
            <a:endParaRPr sz="3600" b="0" i="0" u="none" strike="noStrike" cap="none" dirty="0">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6"/>
          <p:cNvSpPr txBox="1"/>
          <p:nvPr/>
        </p:nvSpPr>
        <p:spPr>
          <a:xfrm>
            <a:off x="295835" y="982157"/>
            <a:ext cx="8552330" cy="5472267"/>
          </a:xfrm>
          <a:prstGeom prst="rect">
            <a:avLst/>
          </a:prstGeom>
          <a:noFill/>
          <a:ln>
            <a:noFill/>
          </a:ln>
        </p:spPr>
        <p:txBody>
          <a:bodyPr spcFirstLastPara="1" wrap="square" lIns="91425" tIns="45700" rIns="91425" bIns="45700" anchor="t" anchorCtr="0">
            <a:noAutofit/>
          </a:bodyPr>
          <a:lstStyle/>
          <a:p>
            <a:pPr marL="381000" marR="0" lvl="0" indent="0" algn="l" rtl="0">
              <a:spcBef>
                <a:spcPts val="0"/>
              </a:spcBef>
              <a:spcAft>
                <a:spcPts val="0"/>
              </a:spcAft>
              <a:buNone/>
            </a:pPr>
            <a:r>
              <a:rPr lang="fr-FR" sz="2800" cap="none">
                <a:solidFill>
                  <a:srgbClr val="C00000"/>
                </a:solidFill>
                <a:latin typeface="Cabin"/>
                <a:ea typeface="Cabin"/>
                <a:cs typeface="Cabin"/>
                <a:sym typeface="Cabin"/>
              </a:rPr>
              <a:t>QUI EST LE CONSEILLER PAR LE COUNSELING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342900" marR="0" lvl="0" indent="-342900" algn="just" rtl="0">
              <a:spcBef>
                <a:spcPts val="480"/>
              </a:spcBef>
              <a:spcAft>
                <a:spcPts val="0"/>
              </a:spcAft>
              <a:buClr>
                <a:schemeClr val="dk2"/>
              </a:buClr>
              <a:buSzPts val="2400"/>
              <a:buFont typeface="Arial"/>
              <a:buChar char="•"/>
            </a:pPr>
            <a:r>
              <a:rPr lang="fr-FR" sz="2400">
                <a:solidFill>
                  <a:schemeClr val="dk2"/>
                </a:solidFill>
                <a:latin typeface="Arial"/>
                <a:ea typeface="Arial"/>
                <a:cs typeface="Arial"/>
                <a:sym typeface="Arial"/>
              </a:rPr>
              <a:t>Donner l’occasion aux gens de travailler à vivre de façon plus satisfaisante et en utilisant davantage leurs propres ressources.</a:t>
            </a:r>
            <a:endParaRPr/>
          </a:p>
          <a:p>
            <a:pPr marL="342900" marR="0" lvl="0" indent="-342900" algn="l" rtl="0">
              <a:spcBef>
                <a:spcPts val="480"/>
              </a:spcBef>
              <a:spcAft>
                <a:spcPts val="0"/>
              </a:spcAft>
              <a:buClr>
                <a:schemeClr val="dk2"/>
              </a:buClr>
              <a:buSzPts val="2400"/>
              <a:buFont typeface="Arial"/>
              <a:buChar char="•"/>
            </a:pPr>
            <a:r>
              <a:rPr lang="fr-FR" sz="2400">
                <a:solidFill>
                  <a:schemeClr val="dk2"/>
                </a:solidFill>
                <a:latin typeface="Arial"/>
                <a:ea typeface="Arial"/>
                <a:cs typeface="Arial"/>
                <a:sym typeface="Arial"/>
              </a:rPr>
              <a:t>Les relations de counseling varient selon les besoins, mais elles peuvent avoir pour objet des problèmes : de développement, la prise de conscience, résolutions de problèmes précis, la prise de décisions, le traitement d’une crise, la connaissance de soi, la résolution de sentiments de conflits intérieurs ou l’amélioration des rapports avec autrui. </a:t>
            </a:r>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r>
              <a:rPr lang="fr-FR" sz="2400">
                <a:solidFill>
                  <a:schemeClr val="dk1"/>
                </a:solidFill>
                <a:latin typeface="Arial"/>
                <a:ea typeface="Arial"/>
                <a:cs typeface="Arial"/>
                <a:sym typeface="Arial"/>
              </a:rPr>
              <a:t>Source ACCP</a:t>
            </a:r>
            <a:endParaRPr sz="2400">
              <a:solidFill>
                <a:schemeClr val="dk1"/>
              </a:solidFill>
              <a:latin typeface="Arial"/>
              <a:ea typeface="Arial"/>
              <a:cs typeface="Arial"/>
              <a:sym typeface="Arial"/>
            </a:endParaRPr>
          </a:p>
          <a:p>
            <a:pPr marL="0" marR="0" lvl="0" indent="0" algn="l" rtl="0">
              <a:spcBef>
                <a:spcPts val="0"/>
              </a:spcBef>
              <a:spcAft>
                <a:spcPts val="0"/>
              </a:spcAft>
              <a:buNone/>
            </a:pPr>
            <a:r>
              <a:rPr lang="fr-FR"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pic>
        <p:nvPicPr>
          <p:cNvPr id="105" name="Google Shape;105;p26" descr="ésultats de recherche d'images pour « interrogatif »"/>
          <p:cNvPicPr preferRelativeResize="0"/>
          <p:nvPr/>
        </p:nvPicPr>
        <p:blipFill rotWithShape="1">
          <a:blip r:embed="rId3">
            <a:alphaModFix/>
          </a:blip>
          <a:srcRect/>
          <a:stretch/>
        </p:blipFill>
        <p:spPr>
          <a:xfrm>
            <a:off x="8372201" y="178780"/>
            <a:ext cx="771799" cy="136056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7"/>
          <p:cNvSpPr txBox="1"/>
          <p:nvPr/>
        </p:nvSpPr>
        <p:spPr>
          <a:xfrm flipH="1">
            <a:off x="340659" y="2317783"/>
            <a:ext cx="8516470"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3600" cap="none">
                <a:solidFill>
                  <a:schemeClr val="lt1"/>
                </a:solidFill>
                <a:latin typeface="Cabin"/>
                <a:ea typeface="Cabin"/>
                <a:cs typeface="Cabin"/>
                <a:sym typeface="Cabin"/>
              </a:rPr>
              <a:t>THÉORIES</a:t>
            </a:r>
            <a:r>
              <a:rPr lang="fr-FR" sz="3600">
                <a:solidFill>
                  <a:schemeClr val="lt1"/>
                </a:solidFill>
                <a:latin typeface="Cabin"/>
                <a:ea typeface="Cabin"/>
                <a:cs typeface="Cabin"/>
                <a:sym typeface="Cabin"/>
              </a:rPr>
              <a:t>  </a:t>
            </a:r>
            <a:r>
              <a:rPr lang="fr-FR" sz="3600" cap="none">
                <a:solidFill>
                  <a:schemeClr val="lt1"/>
                </a:solidFill>
                <a:latin typeface="Cabin"/>
                <a:ea typeface="Cabin"/>
                <a:cs typeface="Cabin"/>
                <a:sym typeface="Cabin"/>
              </a:rPr>
              <a:t>MARQUANTES</a:t>
            </a:r>
            <a:r>
              <a:rPr lang="fr-FR" sz="3600">
                <a:solidFill>
                  <a:schemeClr val="lt1"/>
                </a:solidFill>
                <a:latin typeface="Cabin"/>
                <a:ea typeface="Cabin"/>
                <a:cs typeface="Cabin"/>
                <a:sym typeface="Cabin"/>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8"/>
          <p:cNvSpPr/>
          <p:nvPr/>
        </p:nvSpPr>
        <p:spPr>
          <a:xfrm>
            <a:off x="448235" y="681319"/>
            <a:ext cx="8319247" cy="452431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3600" cap="none">
                <a:solidFill>
                  <a:srgbClr val="002A6C"/>
                </a:solidFill>
                <a:latin typeface="Ayuthaya"/>
                <a:ea typeface="Ayuthaya"/>
                <a:cs typeface="Ayuthaya"/>
                <a:sym typeface="Ayuthaya"/>
              </a:rPr>
              <a:t>“APPRENEZ VOS THÉORIES AUSSI BIEN QUE VOUS LE POUVEZ, PUIS METTEZ-LES DE CÔTÉ QUAND VOUS ENTREZ EN CONTACT AVEC LE VIVANT MIRACLE DE L’ÂME HUMAINE.”</a:t>
            </a:r>
            <a:endParaRPr/>
          </a:p>
          <a:p>
            <a:pPr marL="0" marR="0" lvl="0" indent="0" algn="ctr" rtl="0">
              <a:spcBef>
                <a:spcPts val="0"/>
              </a:spcBef>
              <a:spcAft>
                <a:spcPts val="0"/>
              </a:spcAft>
              <a:buNone/>
            </a:pPr>
            <a:endParaRPr sz="3600" cap="none">
              <a:solidFill>
                <a:srgbClr val="002A6C"/>
              </a:solidFill>
              <a:latin typeface="Ayuthaya"/>
              <a:ea typeface="Ayuthaya"/>
              <a:cs typeface="Ayuthaya"/>
              <a:sym typeface="Ayuthaya"/>
            </a:endParaRPr>
          </a:p>
          <a:p>
            <a:pPr marL="0" marR="0" lvl="0" indent="0" algn="ctr" rtl="0">
              <a:spcBef>
                <a:spcPts val="0"/>
              </a:spcBef>
              <a:spcAft>
                <a:spcPts val="0"/>
              </a:spcAft>
              <a:buNone/>
            </a:pPr>
            <a:r>
              <a:rPr lang="fr-FR" sz="3600" cap="none">
                <a:solidFill>
                  <a:srgbClr val="002A6C"/>
                </a:solidFill>
                <a:latin typeface="Ayuthaya"/>
                <a:ea typeface="Ayuthaya"/>
                <a:cs typeface="Ayuthaya"/>
                <a:sym typeface="Ayuthaya"/>
              </a:rPr>
              <a:t>CARL JUNG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9"/>
          <p:cNvSpPr txBox="1"/>
          <p:nvPr/>
        </p:nvSpPr>
        <p:spPr>
          <a:xfrm>
            <a:off x="260350" y="1041083"/>
            <a:ext cx="7969250" cy="6492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00000"/>
              </a:buClr>
              <a:buSzPts val="2400"/>
              <a:buFont typeface="Cabin"/>
              <a:buNone/>
            </a:pPr>
            <a:r>
              <a:rPr lang="fr-FR" sz="2400" cap="none">
                <a:solidFill>
                  <a:srgbClr val="C00000"/>
                </a:solidFill>
                <a:latin typeface="Cabin"/>
                <a:ea typeface="Cabin"/>
                <a:cs typeface="Cabin"/>
                <a:sym typeface="Cabin"/>
              </a:rPr>
              <a:t>LES THÉORIES  ET APPROCHES MARQUANTES </a:t>
            </a:r>
            <a:endParaRPr sz="2400" cap="none">
              <a:solidFill>
                <a:srgbClr val="C00000"/>
              </a:solidFill>
              <a:latin typeface="Cabin"/>
              <a:ea typeface="Cabin"/>
              <a:cs typeface="Cabin"/>
              <a:sym typeface="Cabin"/>
            </a:endParaRPr>
          </a:p>
        </p:txBody>
      </p:sp>
      <p:sp>
        <p:nvSpPr>
          <p:cNvPr id="123" name="Google Shape;123;p29"/>
          <p:cNvSpPr txBox="1"/>
          <p:nvPr/>
        </p:nvSpPr>
        <p:spPr>
          <a:xfrm>
            <a:off x="269688" y="2018714"/>
            <a:ext cx="8507413" cy="1348061"/>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fr-FR" sz="2400">
                <a:solidFill>
                  <a:schemeClr val="dk2"/>
                </a:solidFill>
                <a:latin typeface="Arial"/>
                <a:ea typeface="Arial"/>
                <a:cs typeface="Arial"/>
                <a:sym typeface="Arial"/>
              </a:rPr>
              <a:t>Théorie de Holland </a:t>
            </a:r>
            <a:endParaRPr/>
          </a:p>
          <a:p>
            <a:pPr marL="0" marR="0" lvl="0" indent="0" algn="l" rtl="0">
              <a:spcBef>
                <a:spcPts val="480"/>
              </a:spcBef>
              <a:spcAft>
                <a:spcPts val="0"/>
              </a:spcAft>
              <a:buNone/>
            </a:pPr>
            <a:r>
              <a:rPr lang="fr-FR" sz="2400">
                <a:solidFill>
                  <a:schemeClr val="dk2"/>
                </a:solidFill>
                <a:latin typeface="Arial"/>
                <a:ea typeface="Arial"/>
                <a:cs typeface="Arial"/>
                <a:sym typeface="Arial"/>
              </a:rPr>
              <a:t>Théorie d’O’Hanlon / Approche orientée solution </a:t>
            </a:r>
            <a:endParaRPr sz="2400">
              <a:solidFill>
                <a:schemeClr val="dk2"/>
              </a:solidFill>
              <a:latin typeface="Arial"/>
              <a:ea typeface="Arial"/>
              <a:cs typeface="Arial"/>
              <a:sym typeface="Arial"/>
            </a:endParaRPr>
          </a:p>
          <a:p>
            <a:pPr marL="0" marR="0" lvl="0" indent="0" algn="l" rtl="0">
              <a:spcBef>
                <a:spcPts val="480"/>
              </a:spcBef>
              <a:spcAft>
                <a:spcPts val="0"/>
              </a:spcAft>
              <a:buNone/>
            </a:pPr>
            <a:endParaRPr sz="24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0"/>
          <p:cNvSpPr txBox="1"/>
          <p:nvPr/>
        </p:nvSpPr>
        <p:spPr>
          <a:xfrm>
            <a:off x="260350" y="309563"/>
            <a:ext cx="7969250" cy="6492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2400"/>
              <a:buFont typeface="Arial"/>
              <a:buNone/>
            </a:pPr>
            <a:endParaRPr sz="2400" cap="none">
              <a:solidFill>
                <a:srgbClr val="C00000"/>
              </a:solidFill>
              <a:latin typeface="Arial"/>
              <a:ea typeface="Arial"/>
              <a:cs typeface="Arial"/>
              <a:sym typeface="Arial"/>
            </a:endParaRPr>
          </a:p>
        </p:txBody>
      </p:sp>
      <p:sp>
        <p:nvSpPr>
          <p:cNvPr id="130" name="Google Shape;130;p30"/>
          <p:cNvSpPr txBox="1"/>
          <p:nvPr/>
        </p:nvSpPr>
        <p:spPr>
          <a:xfrm>
            <a:off x="260350" y="309564"/>
            <a:ext cx="8426450" cy="54657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cap="none">
                <a:solidFill>
                  <a:srgbClr val="C00000"/>
                </a:solidFill>
                <a:latin typeface="Cabin"/>
                <a:ea typeface="Cabin"/>
                <a:cs typeface="Cabin"/>
                <a:sym typeface="Cabin"/>
              </a:rPr>
              <a:t>THÉORIE DE JOHN HOLLAND </a:t>
            </a:r>
            <a:endParaRPr/>
          </a:p>
          <a:p>
            <a:pPr marL="0" marR="0" lvl="0" indent="0" algn="l" rtl="0">
              <a:spcBef>
                <a:spcPts val="480"/>
              </a:spcBef>
              <a:spcAft>
                <a:spcPts val="0"/>
              </a:spcAft>
              <a:buNone/>
            </a:pPr>
            <a:endParaRPr sz="2400" cap="none">
              <a:solidFill>
                <a:srgbClr val="C00000"/>
              </a:solidFill>
              <a:latin typeface="Cabin"/>
              <a:ea typeface="Cabin"/>
              <a:cs typeface="Cabin"/>
              <a:sym typeface="Cabin"/>
            </a:endParaRPr>
          </a:p>
          <a:p>
            <a:pPr marL="342900" marR="0" lvl="0" indent="-342900" algn="l" rtl="0">
              <a:spcBef>
                <a:spcPts val="480"/>
              </a:spcBef>
              <a:spcAft>
                <a:spcPts val="0"/>
              </a:spcAft>
              <a:buClr>
                <a:schemeClr val="dk2"/>
              </a:buClr>
              <a:buSzPts val="2400"/>
              <a:buFont typeface="Arial"/>
              <a:buChar char="•"/>
            </a:pPr>
            <a:r>
              <a:rPr lang="fr-FR" sz="2400">
                <a:solidFill>
                  <a:schemeClr val="dk2"/>
                </a:solidFill>
                <a:latin typeface="Arial"/>
                <a:ea typeface="Arial"/>
                <a:cs typeface="Arial"/>
                <a:sym typeface="Arial"/>
              </a:rPr>
              <a:t>Les choix de carrière que les individus effectuent sont le reflet de leur personnalité. </a:t>
            </a:r>
            <a:endParaRPr/>
          </a:p>
          <a:p>
            <a:pPr marL="342900" marR="0" lvl="0" indent="-342900" algn="l" rtl="0">
              <a:spcBef>
                <a:spcPts val="480"/>
              </a:spcBef>
              <a:spcAft>
                <a:spcPts val="0"/>
              </a:spcAft>
              <a:buClr>
                <a:schemeClr val="dk2"/>
              </a:buClr>
              <a:buSzPts val="2400"/>
              <a:buFont typeface="Arial"/>
              <a:buChar char="•"/>
            </a:pPr>
            <a:r>
              <a:rPr lang="fr-FR" sz="2400">
                <a:solidFill>
                  <a:schemeClr val="dk2"/>
                </a:solidFill>
                <a:latin typeface="Arial"/>
                <a:ea typeface="Arial"/>
                <a:cs typeface="Arial"/>
                <a:sym typeface="Arial"/>
              </a:rPr>
              <a:t>Le modèle de l’hexagone peut être utilisé dans différents contextes par exemple </a:t>
            </a:r>
            <a:endParaRPr/>
          </a:p>
          <a:p>
            <a:pPr marL="342900" marR="0" lvl="0" indent="-342900" algn="l" rtl="0">
              <a:spcBef>
                <a:spcPts val="480"/>
              </a:spcBef>
              <a:spcAft>
                <a:spcPts val="0"/>
              </a:spcAft>
              <a:buClr>
                <a:schemeClr val="dk2"/>
              </a:buClr>
              <a:buSzPts val="2400"/>
              <a:buFont typeface="Arial"/>
              <a:buChar char="•"/>
            </a:pPr>
            <a:r>
              <a:rPr lang="fr-FR" sz="2400">
                <a:solidFill>
                  <a:schemeClr val="dk2"/>
                </a:solidFill>
                <a:latin typeface="Arial"/>
                <a:ea typeface="Arial"/>
                <a:cs typeface="Arial"/>
                <a:sym typeface="Arial"/>
              </a:rPr>
              <a:t>Pour évaluer le niveau de congruence entre la personnalité de votre client et l’environnement à l’intérieur duquel il prévoit évoluer. </a:t>
            </a:r>
            <a:endParaRPr/>
          </a:p>
          <a:p>
            <a:pPr marL="342900" marR="0" lvl="0" indent="-342900" algn="l" rtl="0">
              <a:spcBef>
                <a:spcPts val="480"/>
              </a:spcBef>
              <a:spcAft>
                <a:spcPts val="0"/>
              </a:spcAft>
              <a:buClr>
                <a:schemeClr val="dk2"/>
              </a:buClr>
              <a:buSzPts val="2400"/>
              <a:buFont typeface="Arial"/>
              <a:buChar char="•"/>
            </a:pPr>
            <a:r>
              <a:rPr lang="fr-FR" sz="2400">
                <a:solidFill>
                  <a:schemeClr val="dk2"/>
                </a:solidFill>
                <a:latin typeface="Arial"/>
                <a:ea typeface="Arial"/>
                <a:cs typeface="Arial"/>
                <a:sym typeface="Arial"/>
              </a:rPr>
              <a:t>Pour vous aider à mieux cerner les insatisfactions de vos clients.  </a:t>
            </a:r>
            <a:endParaRPr sz="2400">
              <a:solidFill>
                <a:schemeClr val="dk2"/>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31"/>
          <p:cNvPicPr preferRelativeResize="0"/>
          <p:nvPr/>
        </p:nvPicPr>
        <p:blipFill rotWithShape="1">
          <a:blip r:embed="rId3">
            <a:alphaModFix/>
          </a:blip>
          <a:srcRect/>
          <a:stretch/>
        </p:blipFill>
        <p:spPr>
          <a:xfrm>
            <a:off x="730250" y="952500"/>
            <a:ext cx="7683500" cy="4953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2"/>
          <p:cNvSpPr txBox="1"/>
          <p:nvPr/>
        </p:nvSpPr>
        <p:spPr>
          <a:xfrm>
            <a:off x="260350" y="309563"/>
            <a:ext cx="7969250" cy="6492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2400"/>
              <a:buFont typeface="Arial"/>
              <a:buNone/>
            </a:pPr>
            <a:endParaRPr sz="2400" cap="none">
              <a:solidFill>
                <a:srgbClr val="C00000"/>
              </a:solidFill>
              <a:latin typeface="Arial"/>
              <a:ea typeface="Arial"/>
              <a:cs typeface="Arial"/>
              <a:sym typeface="Arial"/>
            </a:endParaRPr>
          </a:p>
        </p:txBody>
      </p:sp>
      <p:sp>
        <p:nvSpPr>
          <p:cNvPr id="143" name="Google Shape;143;p32"/>
          <p:cNvSpPr txBox="1"/>
          <p:nvPr/>
        </p:nvSpPr>
        <p:spPr>
          <a:xfrm>
            <a:off x="260350" y="309564"/>
            <a:ext cx="8471274" cy="353507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800" cap="none">
                <a:solidFill>
                  <a:srgbClr val="C00000"/>
                </a:solidFill>
                <a:latin typeface="Cabin"/>
                <a:ea typeface="Cabin"/>
                <a:cs typeface="Cabin"/>
                <a:sym typeface="Cabin"/>
              </a:rPr>
              <a:t>THÉORIE D’O’HANLON </a:t>
            </a:r>
            <a:r>
              <a:rPr lang="fr-FR" sz="2800">
                <a:solidFill>
                  <a:schemeClr val="dk2"/>
                </a:solidFill>
                <a:latin typeface="Arial"/>
                <a:ea typeface="Arial"/>
                <a:cs typeface="Arial"/>
                <a:sym typeface="Arial"/>
              </a:rPr>
              <a:t>:</a:t>
            </a:r>
            <a:endParaRPr/>
          </a:p>
          <a:p>
            <a:pPr marL="0" marR="0" lvl="0" indent="0" algn="l" rtl="0">
              <a:spcBef>
                <a:spcPts val="560"/>
              </a:spcBef>
              <a:spcAft>
                <a:spcPts val="0"/>
              </a:spcAft>
              <a:buNone/>
            </a:pPr>
            <a:endParaRPr sz="2800">
              <a:solidFill>
                <a:schemeClr val="dk2"/>
              </a:solidFill>
              <a:latin typeface="Arial"/>
              <a:ea typeface="Arial"/>
              <a:cs typeface="Arial"/>
              <a:sym typeface="Arial"/>
            </a:endParaRPr>
          </a:p>
          <a:p>
            <a:pPr marL="0" marR="0" lvl="0" indent="0" algn="just" rtl="0">
              <a:spcBef>
                <a:spcPts val="480"/>
              </a:spcBef>
              <a:spcAft>
                <a:spcPts val="0"/>
              </a:spcAft>
              <a:buNone/>
            </a:pPr>
            <a:r>
              <a:rPr lang="fr-FR" sz="2400">
                <a:solidFill>
                  <a:schemeClr val="dk2"/>
                </a:solidFill>
                <a:latin typeface="Arial"/>
                <a:ea typeface="Arial"/>
                <a:cs typeface="Arial"/>
                <a:sym typeface="Arial"/>
              </a:rPr>
              <a:t>Selon </a:t>
            </a:r>
            <a:r>
              <a:rPr lang="fr-FR" sz="2400" b="1">
                <a:solidFill>
                  <a:schemeClr val="dk2"/>
                </a:solidFill>
                <a:latin typeface="Arial"/>
                <a:ea typeface="Arial"/>
                <a:cs typeface="Arial"/>
                <a:sym typeface="Arial"/>
              </a:rPr>
              <a:t>l’approche orientée solution</a:t>
            </a:r>
            <a:r>
              <a:rPr lang="fr-FR" sz="2400">
                <a:solidFill>
                  <a:schemeClr val="dk2"/>
                </a:solidFill>
                <a:latin typeface="Arial"/>
                <a:ea typeface="Arial"/>
                <a:cs typeface="Arial"/>
                <a:sym typeface="Arial"/>
              </a:rPr>
              <a:t>, il vaut mieux s’attarder à rechercher des solutions aux problèmes que des problèmes aux solutions. C’est ainsi que cette approche propose des interventions axées sur la mobilisation d’objectifs, de solutions et de ressources personnelles.</a:t>
            </a:r>
            <a:endParaRPr sz="2400">
              <a:solidFill>
                <a:schemeClr val="dk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3"/>
          <p:cNvSpPr txBox="1"/>
          <p:nvPr/>
        </p:nvSpPr>
        <p:spPr>
          <a:xfrm>
            <a:off x="260350" y="309563"/>
            <a:ext cx="7969250" cy="6492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2400"/>
              <a:buFont typeface="Arial"/>
              <a:buNone/>
            </a:pPr>
            <a:endParaRPr sz="2400" cap="none">
              <a:solidFill>
                <a:srgbClr val="C00000"/>
              </a:solidFill>
              <a:latin typeface="Arial"/>
              <a:ea typeface="Arial"/>
              <a:cs typeface="Arial"/>
              <a:sym typeface="Arial"/>
            </a:endParaRPr>
          </a:p>
        </p:txBody>
      </p:sp>
      <p:sp>
        <p:nvSpPr>
          <p:cNvPr id="150" name="Google Shape;150;p33"/>
          <p:cNvSpPr txBox="1"/>
          <p:nvPr/>
        </p:nvSpPr>
        <p:spPr>
          <a:xfrm>
            <a:off x="385856" y="508700"/>
            <a:ext cx="8426450" cy="54192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800" cap="none">
                <a:solidFill>
                  <a:srgbClr val="C00000"/>
                </a:solidFill>
                <a:latin typeface="Cabin"/>
                <a:ea typeface="Cabin"/>
                <a:cs typeface="Cabin"/>
                <a:sym typeface="Cabin"/>
              </a:rPr>
              <a:t>LES PRINCIPES DE LA THÉORIE D’O’HANLON :</a:t>
            </a:r>
            <a:endParaRPr/>
          </a:p>
          <a:p>
            <a:pPr marL="0" marR="0" lvl="0" indent="0" algn="l" rtl="0">
              <a:spcBef>
                <a:spcPts val="560"/>
              </a:spcBef>
              <a:spcAft>
                <a:spcPts val="0"/>
              </a:spcAft>
              <a:buNone/>
            </a:pPr>
            <a:endParaRPr sz="2800">
              <a:solidFill>
                <a:schemeClr val="dk2"/>
              </a:solidFill>
              <a:latin typeface="Arial"/>
              <a:ea typeface="Arial"/>
              <a:cs typeface="Arial"/>
              <a:sym typeface="Arial"/>
            </a:endParaRPr>
          </a:p>
          <a:p>
            <a:pPr marL="609600" marR="0" lvl="0" indent="-609600" algn="just" rtl="0">
              <a:spcBef>
                <a:spcPts val="0"/>
              </a:spcBef>
              <a:spcAft>
                <a:spcPts val="0"/>
              </a:spcAft>
              <a:buClr>
                <a:schemeClr val="dk2"/>
              </a:buClr>
              <a:buSzPts val="2400"/>
              <a:buFont typeface="Arial"/>
              <a:buChar char="•"/>
            </a:pPr>
            <a:r>
              <a:rPr lang="fr-FR" sz="2400">
                <a:solidFill>
                  <a:schemeClr val="dk2"/>
                </a:solidFill>
                <a:latin typeface="Arial"/>
                <a:ea typeface="Arial"/>
                <a:cs typeface="Arial"/>
                <a:sym typeface="Arial"/>
              </a:rPr>
              <a:t>Les jeunes ont des ressources et des points forts pour résoudre les problèmes</a:t>
            </a:r>
            <a:endParaRPr/>
          </a:p>
          <a:p>
            <a:pPr marL="609600" marR="0" lvl="0" indent="-609600" algn="just" rtl="0">
              <a:spcBef>
                <a:spcPts val="0"/>
              </a:spcBef>
              <a:spcAft>
                <a:spcPts val="0"/>
              </a:spcAft>
              <a:buClr>
                <a:schemeClr val="dk2"/>
              </a:buClr>
              <a:buSzPts val="2400"/>
              <a:buFont typeface="Arial"/>
              <a:buChar char="•"/>
            </a:pPr>
            <a:r>
              <a:rPr lang="fr-FR" sz="2400">
                <a:solidFill>
                  <a:schemeClr val="dk2"/>
                </a:solidFill>
                <a:latin typeface="Arial"/>
                <a:ea typeface="Arial"/>
                <a:cs typeface="Arial"/>
                <a:sym typeface="Arial"/>
              </a:rPr>
              <a:t>Le rôle du coach est de repérer et d'amplifier le changement</a:t>
            </a:r>
            <a:endParaRPr/>
          </a:p>
          <a:p>
            <a:pPr marL="609600" marR="0" lvl="0" indent="-609600" algn="just" rtl="0">
              <a:spcBef>
                <a:spcPts val="0"/>
              </a:spcBef>
              <a:spcAft>
                <a:spcPts val="0"/>
              </a:spcAft>
              <a:buClr>
                <a:schemeClr val="dk2"/>
              </a:buClr>
              <a:buSzPts val="2400"/>
              <a:buFont typeface="Arial"/>
              <a:buChar char="•"/>
            </a:pPr>
            <a:r>
              <a:rPr lang="fr-FR" sz="2400">
                <a:solidFill>
                  <a:schemeClr val="dk2"/>
                </a:solidFill>
                <a:latin typeface="Arial"/>
                <a:ea typeface="Arial"/>
                <a:cs typeface="Arial"/>
                <a:sym typeface="Arial"/>
              </a:rPr>
              <a:t>En général, il n’est pas indispensable d’en savoir beaucoup sur le problème pour le résoudre</a:t>
            </a:r>
            <a:endParaRPr/>
          </a:p>
          <a:p>
            <a:pPr marL="609600" marR="0" lvl="0" indent="-609600" algn="just" rtl="0">
              <a:spcBef>
                <a:spcPts val="0"/>
              </a:spcBef>
              <a:spcAft>
                <a:spcPts val="0"/>
              </a:spcAft>
              <a:buClr>
                <a:schemeClr val="dk2"/>
              </a:buClr>
              <a:buSzPts val="2400"/>
              <a:buFont typeface="Arial"/>
              <a:buChar char="•"/>
            </a:pPr>
            <a:r>
              <a:rPr lang="fr-FR" sz="2400">
                <a:solidFill>
                  <a:schemeClr val="dk2"/>
                </a:solidFill>
                <a:latin typeface="Arial"/>
                <a:ea typeface="Arial"/>
                <a:cs typeface="Arial"/>
                <a:sym typeface="Arial"/>
              </a:rPr>
              <a:t>L’intérêt est porté sur ce qui est réalisable et qui peut être changé, plutôt que sur ce qui est inaccessible et qui ne peut pas être changé</a:t>
            </a:r>
            <a:endParaRPr/>
          </a:p>
          <a:p>
            <a:pPr marL="609600" marR="0" lvl="0" indent="-431800" algn="l" rtl="0">
              <a:spcBef>
                <a:spcPts val="0"/>
              </a:spcBef>
              <a:spcAft>
                <a:spcPts val="0"/>
              </a:spcAft>
              <a:buClr>
                <a:schemeClr val="dk1"/>
              </a:buClr>
              <a:buSzPts val="2800"/>
              <a:buFont typeface="Arial"/>
              <a:buNone/>
            </a:pPr>
            <a:endParaRPr sz="2800">
              <a:solidFill>
                <a:schemeClr val="dk1"/>
              </a:solidFill>
              <a:latin typeface="Arial"/>
              <a:ea typeface="Arial"/>
              <a:cs typeface="Arial"/>
              <a:sym typeface="Arial"/>
            </a:endParaRPr>
          </a:p>
          <a:p>
            <a:pPr marL="609600" marR="0" lvl="0" indent="-431800" algn="l" rtl="0">
              <a:spcBef>
                <a:spcPts val="0"/>
              </a:spcBef>
              <a:spcAft>
                <a:spcPts val="0"/>
              </a:spcAft>
              <a:buClr>
                <a:schemeClr val="dk1"/>
              </a:buClr>
              <a:buSzPts val="2800"/>
              <a:buFont typeface="Arial"/>
              <a:buNone/>
            </a:pPr>
            <a:endParaRPr sz="2800">
              <a:solidFill>
                <a:schemeClr val="dk1"/>
              </a:solidFill>
              <a:latin typeface="Arial"/>
              <a:ea typeface="Arial"/>
              <a:cs typeface="Arial"/>
              <a:sym typeface="Arial"/>
            </a:endParaRPr>
          </a:p>
          <a:p>
            <a:pPr marL="609600" marR="0" lvl="0" indent="-431800" algn="l" rtl="0">
              <a:spcBef>
                <a:spcPts val="0"/>
              </a:spcBef>
              <a:spcAft>
                <a:spcPts val="0"/>
              </a:spcAft>
              <a:buClr>
                <a:schemeClr val="dk1"/>
              </a:buClr>
              <a:buSzPts val="2800"/>
              <a:buFont typeface="Arial"/>
              <a:buNone/>
            </a:pPr>
            <a:endParaRPr sz="2800">
              <a:solidFill>
                <a:schemeClr val="dk1"/>
              </a:solidFill>
              <a:latin typeface="Arial"/>
              <a:ea typeface="Arial"/>
              <a:cs typeface="Arial"/>
              <a:sym typeface="Arial"/>
            </a:endParaRPr>
          </a:p>
          <a:p>
            <a:pPr marL="457200" marR="0" lvl="0" indent="-279400" algn="l" rtl="0">
              <a:spcBef>
                <a:spcPts val="560"/>
              </a:spcBef>
              <a:spcAft>
                <a:spcPts val="0"/>
              </a:spcAft>
              <a:buClr>
                <a:schemeClr val="dk1"/>
              </a:buClr>
              <a:buSzPts val="2800"/>
              <a:buFont typeface="Arial"/>
              <a:buNone/>
            </a:pPr>
            <a:endParaRPr sz="2800">
              <a:solidFill>
                <a:schemeClr val="dk2"/>
              </a:solidFill>
              <a:latin typeface="Arial"/>
              <a:ea typeface="Arial"/>
              <a:cs typeface="Arial"/>
              <a:sym typeface="Arial"/>
            </a:endParaRPr>
          </a:p>
          <a:p>
            <a:pPr marL="0" marR="0" lvl="0" indent="0" algn="l" rtl="0">
              <a:spcBef>
                <a:spcPts val="560"/>
              </a:spcBef>
              <a:spcAft>
                <a:spcPts val="0"/>
              </a:spcAft>
              <a:buNone/>
            </a:pPr>
            <a:endParaRPr sz="2800">
              <a:solidFill>
                <a:schemeClr val="dk2"/>
              </a:solidFill>
              <a:latin typeface="Arial"/>
              <a:ea typeface="Arial"/>
              <a:cs typeface="Arial"/>
              <a:sym typeface="Arial"/>
            </a:endParaRPr>
          </a:p>
          <a:p>
            <a:pPr marL="0" marR="0" lvl="0" indent="0" algn="l" rtl="0">
              <a:spcBef>
                <a:spcPts val="560"/>
              </a:spcBef>
              <a:spcAft>
                <a:spcPts val="0"/>
              </a:spcAft>
              <a:buNone/>
            </a:pPr>
            <a:endParaRPr sz="2800">
              <a:solidFill>
                <a:schemeClr val="dk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p:nvPr/>
        </p:nvSpPr>
        <p:spPr>
          <a:xfrm>
            <a:off x="286871" y="430306"/>
            <a:ext cx="8444753" cy="413036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800" cap="none">
                <a:solidFill>
                  <a:srgbClr val="C00000"/>
                </a:solidFill>
                <a:latin typeface="Cabin"/>
                <a:ea typeface="Cabin"/>
                <a:cs typeface="Cabin"/>
                <a:sym typeface="Cabin"/>
              </a:rPr>
              <a:t>AVANT CETTE  VAGUE : LA RÉSOLUTION DE PROBLÈME</a:t>
            </a:r>
            <a:endParaRPr/>
          </a:p>
          <a:p>
            <a:pPr marL="0" marR="0" lvl="0" indent="0" algn="l" rtl="0">
              <a:spcBef>
                <a:spcPts val="560"/>
              </a:spcBef>
              <a:spcAft>
                <a:spcPts val="0"/>
              </a:spcAft>
              <a:buNone/>
            </a:pPr>
            <a:endParaRPr sz="2800" cap="none">
              <a:solidFill>
                <a:srgbClr val="C00000"/>
              </a:solidFill>
              <a:latin typeface="Cabin"/>
              <a:ea typeface="Cabin"/>
              <a:cs typeface="Cabin"/>
              <a:sym typeface="Cabin"/>
            </a:endParaRPr>
          </a:p>
          <a:p>
            <a:pPr marL="0" marR="0" lvl="0" indent="0" algn="l" rtl="0">
              <a:spcBef>
                <a:spcPts val="480"/>
              </a:spcBef>
              <a:spcAft>
                <a:spcPts val="0"/>
              </a:spcAft>
              <a:buNone/>
            </a:pPr>
            <a:r>
              <a:rPr lang="fr-FR" sz="2400">
                <a:solidFill>
                  <a:schemeClr val="dk2"/>
                </a:solidFill>
                <a:latin typeface="Arial"/>
                <a:ea typeface="Arial"/>
                <a:cs typeface="Arial"/>
                <a:sym typeface="Arial"/>
              </a:rPr>
              <a:t>1. Évaluation de la situation (infos…)</a:t>
            </a:r>
            <a:endParaRPr/>
          </a:p>
          <a:p>
            <a:pPr marL="0" marR="0" lvl="0" indent="0" algn="l" rtl="0">
              <a:spcBef>
                <a:spcPts val="480"/>
              </a:spcBef>
              <a:spcAft>
                <a:spcPts val="0"/>
              </a:spcAft>
              <a:buNone/>
            </a:pPr>
            <a:r>
              <a:rPr lang="fr-FR" sz="2400">
                <a:solidFill>
                  <a:schemeClr val="dk2"/>
                </a:solidFill>
                <a:latin typeface="Arial"/>
                <a:ea typeface="Arial"/>
                <a:cs typeface="Arial"/>
                <a:sym typeface="Arial"/>
              </a:rPr>
              <a:t>2. Diagnostic (attributions causales)</a:t>
            </a:r>
            <a:endParaRPr/>
          </a:p>
          <a:p>
            <a:pPr marL="0" marR="0" lvl="0" indent="0" algn="l" rtl="0">
              <a:spcBef>
                <a:spcPts val="480"/>
              </a:spcBef>
              <a:spcAft>
                <a:spcPts val="0"/>
              </a:spcAft>
              <a:buNone/>
            </a:pPr>
            <a:r>
              <a:rPr lang="fr-FR" sz="2400">
                <a:solidFill>
                  <a:schemeClr val="dk2"/>
                </a:solidFill>
                <a:latin typeface="Arial"/>
                <a:ea typeface="Arial"/>
                <a:cs typeface="Arial"/>
                <a:sym typeface="Arial"/>
              </a:rPr>
              <a:t>3. Prescrire moyens pour résoudre problème</a:t>
            </a:r>
            <a:endParaRPr/>
          </a:p>
          <a:p>
            <a:pPr marL="0" marR="0" lvl="0" indent="0" algn="l" rtl="0">
              <a:spcBef>
                <a:spcPts val="480"/>
              </a:spcBef>
              <a:spcAft>
                <a:spcPts val="0"/>
              </a:spcAft>
              <a:buNone/>
            </a:pPr>
            <a:r>
              <a:rPr lang="fr-FR" sz="2400">
                <a:solidFill>
                  <a:schemeClr val="dk2"/>
                </a:solidFill>
                <a:latin typeface="Arial"/>
                <a:ea typeface="Arial"/>
                <a:cs typeface="Arial"/>
                <a:sym typeface="Arial"/>
              </a:rPr>
              <a:t>4. Appliquer les mesures</a:t>
            </a:r>
            <a:br>
              <a:rPr lang="fr-FR" sz="2400">
                <a:solidFill>
                  <a:schemeClr val="dk2"/>
                </a:solidFill>
                <a:latin typeface="Arial"/>
                <a:ea typeface="Arial"/>
                <a:cs typeface="Arial"/>
                <a:sym typeface="Arial"/>
              </a:rPr>
            </a:br>
            <a:endParaRPr sz="2400">
              <a:solidFill>
                <a:schemeClr val="dk2"/>
              </a:solidFill>
              <a:latin typeface="Arial"/>
              <a:ea typeface="Arial"/>
              <a:cs typeface="Arial"/>
              <a:sym typeface="Arial"/>
            </a:endParaRPr>
          </a:p>
          <a:p>
            <a:pPr marL="0" marR="0" lvl="0" indent="0" algn="l" rtl="0">
              <a:spcBef>
                <a:spcPts val="560"/>
              </a:spcBef>
              <a:spcAft>
                <a:spcPts val="0"/>
              </a:spcAft>
              <a:buNone/>
            </a:pPr>
            <a:r>
              <a:rPr lang="fr-FR" sz="2800" cap="none">
                <a:solidFill>
                  <a:srgbClr val="C00000"/>
                </a:solidFill>
                <a:latin typeface="Cabin"/>
                <a:ea typeface="Cabin"/>
                <a:cs typeface="Cabin"/>
                <a:sym typeface="Cabin"/>
              </a:rPr>
              <a:t>MAINTENANT, CONSTRUCTION DE SOLUTIONS.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p:nvPr/>
        </p:nvSpPr>
        <p:spPr>
          <a:xfrm>
            <a:off x="430305" y="358587"/>
            <a:ext cx="8426823" cy="32562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800" cap="none">
                <a:solidFill>
                  <a:srgbClr val="C00000"/>
                </a:solidFill>
                <a:latin typeface="Cabin"/>
                <a:ea typeface="Cabin"/>
                <a:cs typeface="Cabin"/>
                <a:sym typeface="Cabin"/>
              </a:rPr>
              <a:t>DANS CETTE PERSPECTIVE…</a:t>
            </a:r>
            <a:endParaRPr/>
          </a:p>
          <a:p>
            <a:pPr marL="0" marR="0" lvl="0" indent="0" algn="l" rtl="0">
              <a:spcBef>
                <a:spcPts val="560"/>
              </a:spcBef>
              <a:spcAft>
                <a:spcPts val="0"/>
              </a:spcAft>
              <a:buNone/>
            </a:pPr>
            <a:endParaRPr sz="2800" cap="none">
              <a:solidFill>
                <a:srgbClr val="C00000"/>
              </a:solidFill>
              <a:latin typeface="Cabin"/>
              <a:ea typeface="Cabin"/>
              <a:cs typeface="Cabin"/>
              <a:sym typeface="Cabin"/>
            </a:endParaRPr>
          </a:p>
          <a:p>
            <a:pPr marL="0" marR="0" lvl="0" indent="0" algn="just" rtl="0">
              <a:spcBef>
                <a:spcPts val="0"/>
              </a:spcBef>
              <a:spcAft>
                <a:spcPts val="0"/>
              </a:spcAft>
              <a:buNone/>
            </a:pPr>
            <a:r>
              <a:rPr lang="fr-FR" sz="2400">
                <a:solidFill>
                  <a:schemeClr val="dk2"/>
                </a:solidFill>
                <a:latin typeface="Arial"/>
                <a:ea typeface="Arial"/>
                <a:cs typeface="Arial"/>
                <a:sym typeface="Arial"/>
              </a:rPr>
              <a:t>L’impact du passé est reconnu dans la vie du client parce qu'il sculpte le présent tout comme la culture et le contexte environnemental</a:t>
            </a:r>
            <a:endParaRPr/>
          </a:p>
          <a:p>
            <a:pPr marL="0" marR="0" lvl="0" indent="0" algn="just" rtl="0">
              <a:spcBef>
                <a:spcPts val="0"/>
              </a:spcBef>
              <a:spcAft>
                <a:spcPts val="0"/>
              </a:spcAft>
              <a:buNone/>
            </a:pPr>
            <a:endParaRPr sz="2400">
              <a:solidFill>
                <a:schemeClr val="dk2"/>
              </a:solidFill>
              <a:latin typeface="Arial"/>
              <a:ea typeface="Arial"/>
              <a:cs typeface="Arial"/>
              <a:sym typeface="Arial"/>
            </a:endParaRPr>
          </a:p>
          <a:p>
            <a:pPr marL="0" marR="0" lvl="0" indent="0" algn="just" rtl="0">
              <a:spcBef>
                <a:spcPts val="0"/>
              </a:spcBef>
              <a:spcAft>
                <a:spcPts val="0"/>
              </a:spcAft>
              <a:buNone/>
            </a:pPr>
            <a:r>
              <a:rPr lang="fr-FR" sz="2400">
                <a:solidFill>
                  <a:schemeClr val="dk2"/>
                </a:solidFill>
                <a:latin typeface="Arial"/>
                <a:ea typeface="Arial"/>
                <a:cs typeface="Arial"/>
                <a:sym typeface="Arial"/>
              </a:rPr>
              <a:t>On doit aussi avoir une vision optimiste des gens, leur faire confiance, ils sont capables de s’en sortir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8"/>
          <p:cNvSpPr txBox="1"/>
          <p:nvPr/>
        </p:nvSpPr>
        <p:spPr>
          <a:xfrm>
            <a:off x="1613647" y="1936376"/>
            <a:ext cx="5701553" cy="25459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 name="Google Shape;44;p18"/>
          <p:cNvSpPr txBox="1"/>
          <p:nvPr/>
        </p:nvSpPr>
        <p:spPr>
          <a:xfrm>
            <a:off x="346520" y="1216441"/>
            <a:ext cx="8450959" cy="12640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800" cap="none">
                <a:solidFill>
                  <a:srgbClr val="C00000"/>
                </a:solidFill>
                <a:latin typeface="Cabin"/>
                <a:ea typeface="Cabin"/>
                <a:cs typeface="Cabin"/>
                <a:sym typeface="Cabin"/>
              </a:rPr>
              <a:t>EXERCICE DE  MÉDITATION POUR BIEN DÉBUTER LA FORMATION </a:t>
            </a:r>
            <a:endParaRPr sz="3600" i="1">
              <a:solidFill>
                <a:schemeClr val="dk1"/>
              </a:solidFill>
              <a:latin typeface="Arial"/>
              <a:ea typeface="Arial"/>
              <a:cs typeface="Arial"/>
              <a:sym typeface="Arial"/>
            </a:endParaRPr>
          </a:p>
        </p:txBody>
      </p:sp>
      <p:pic>
        <p:nvPicPr>
          <p:cNvPr id="45" name="Google Shape;45;p18" descr="ésultats de recherche d'images pour « visualisation guidée »"/>
          <p:cNvPicPr preferRelativeResize="0"/>
          <p:nvPr/>
        </p:nvPicPr>
        <p:blipFill rotWithShape="1">
          <a:blip r:embed="rId3">
            <a:alphaModFix/>
          </a:blip>
          <a:srcRect/>
          <a:stretch/>
        </p:blipFill>
        <p:spPr>
          <a:xfrm>
            <a:off x="1663687" y="2672862"/>
            <a:ext cx="5816625" cy="291904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6"/>
          <p:cNvSpPr/>
          <p:nvPr/>
        </p:nvSpPr>
        <p:spPr>
          <a:xfrm>
            <a:off x="394447" y="358588"/>
            <a:ext cx="8175812" cy="38779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br>
              <a:rPr lang="fr-FR" sz="1800">
                <a:solidFill>
                  <a:schemeClr val="dk1"/>
                </a:solidFill>
                <a:latin typeface="Noto Sans Symbols"/>
                <a:ea typeface="Noto Sans Symbols"/>
                <a:cs typeface="Noto Sans Symbols"/>
                <a:sym typeface="Noto Sans Symbols"/>
              </a:rPr>
            </a:br>
            <a:endParaRPr sz="2400">
              <a:solidFill>
                <a:schemeClr val="dk2"/>
              </a:solidFill>
              <a:latin typeface="Arial"/>
              <a:ea typeface="Arial"/>
              <a:cs typeface="Arial"/>
              <a:sym typeface="Arial"/>
            </a:endParaRPr>
          </a:p>
          <a:p>
            <a:pPr marL="0" marR="0" lvl="0" indent="0" algn="l" rtl="0">
              <a:spcBef>
                <a:spcPts val="0"/>
              </a:spcBef>
              <a:spcAft>
                <a:spcPts val="0"/>
              </a:spcAft>
              <a:buNone/>
            </a:pPr>
            <a:r>
              <a:rPr lang="fr-FR" sz="2800" cap="none">
                <a:solidFill>
                  <a:srgbClr val="C00000"/>
                </a:solidFill>
                <a:latin typeface="Cabin"/>
                <a:ea typeface="Cabin"/>
                <a:cs typeface="Cabin"/>
                <a:sym typeface="Cabin"/>
              </a:rPr>
              <a:t>POUR S’Y RENDRE, DES QUESTIONS SE SONT POSÉES :</a:t>
            </a:r>
            <a:endParaRPr sz="2800" cap="none">
              <a:solidFill>
                <a:srgbClr val="C00000"/>
              </a:solidFill>
              <a:latin typeface="Cabin"/>
              <a:ea typeface="Cabin"/>
              <a:cs typeface="Cabin"/>
              <a:sym typeface="Cabin"/>
            </a:endParaRPr>
          </a:p>
          <a:p>
            <a:pPr marL="0" marR="0" lvl="0" indent="0" algn="l" rtl="0">
              <a:spcBef>
                <a:spcPts val="0"/>
              </a:spcBef>
              <a:spcAft>
                <a:spcPts val="0"/>
              </a:spcAft>
              <a:buNone/>
            </a:pPr>
            <a:endParaRPr sz="2800" cap="none">
              <a:solidFill>
                <a:srgbClr val="C00000"/>
              </a:solidFill>
              <a:latin typeface="Cabin"/>
              <a:ea typeface="Cabin"/>
              <a:cs typeface="Cabin"/>
              <a:sym typeface="Cabin"/>
            </a:endParaRPr>
          </a:p>
          <a:p>
            <a:pPr marL="0" marR="0" lvl="0" indent="0" algn="l" rtl="0">
              <a:spcBef>
                <a:spcPts val="0"/>
              </a:spcBef>
              <a:spcAft>
                <a:spcPts val="0"/>
              </a:spcAft>
              <a:buNone/>
            </a:pPr>
            <a:r>
              <a:rPr lang="fr-FR" sz="2400">
                <a:solidFill>
                  <a:schemeClr val="dk2"/>
                </a:solidFill>
                <a:latin typeface="Arial"/>
                <a:ea typeface="Arial"/>
                <a:cs typeface="Arial"/>
                <a:sym typeface="Arial"/>
              </a:rPr>
              <a:t>1- Quelle est la cause du problème ?</a:t>
            </a:r>
            <a:endParaRPr sz="2400">
              <a:solidFill>
                <a:schemeClr val="dk2"/>
              </a:solidFill>
              <a:latin typeface="Arial"/>
              <a:ea typeface="Arial"/>
              <a:cs typeface="Arial"/>
              <a:sym typeface="Arial"/>
            </a:endParaRPr>
          </a:p>
          <a:p>
            <a:pPr marL="0" marR="0" lvl="0" indent="0" algn="l" rtl="0">
              <a:spcBef>
                <a:spcPts val="0"/>
              </a:spcBef>
              <a:spcAft>
                <a:spcPts val="0"/>
              </a:spcAft>
              <a:buNone/>
            </a:pPr>
            <a:endParaRPr sz="2400">
              <a:solidFill>
                <a:schemeClr val="dk2"/>
              </a:solidFill>
              <a:latin typeface="Arial"/>
              <a:ea typeface="Arial"/>
              <a:cs typeface="Arial"/>
              <a:sym typeface="Arial"/>
            </a:endParaRPr>
          </a:p>
          <a:p>
            <a:pPr marL="0" marR="0" lvl="0" indent="0" algn="l" rtl="0">
              <a:spcBef>
                <a:spcPts val="0"/>
              </a:spcBef>
              <a:spcAft>
                <a:spcPts val="0"/>
              </a:spcAft>
              <a:buNone/>
            </a:pPr>
            <a:r>
              <a:rPr lang="fr-FR" sz="2400">
                <a:solidFill>
                  <a:schemeClr val="dk2"/>
                </a:solidFill>
                <a:latin typeface="Arial"/>
                <a:ea typeface="Arial"/>
                <a:cs typeface="Arial"/>
                <a:sym typeface="Arial"/>
              </a:rPr>
              <a:t>2- Qu’est-ce qui maintien le problème ?</a:t>
            </a:r>
            <a:endParaRPr sz="2400">
              <a:solidFill>
                <a:schemeClr val="dk2"/>
              </a:solidFill>
              <a:latin typeface="Arial"/>
              <a:ea typeface="Arial"/>
              <a:cs typeface="Arial"/>
              <a:sym typeface="Arial"/>
            </a:endParaRPr>
          </a:p>
          <a:p>
            <a:pPr marL="0" marR="0" lvl="0" indent="0" algn="l" rtl="0">
              <a:spcBef>
                <a:spcPts val="0"/>
              </a:spcBef>
              <a:spcAft>
                <a:spcPts val="0"/>
              </a:spcAft>
              <a:buNone/>
            </a:pPr>
            <a:endParaRPr sz="2400">
              <a:solidFill>
                <a:schemeClr val="dk2"/>
              </a:solidFill>
              <a:latin typeface="Arial"/>
              <a:ea typeface="Arial"/>
              <a:cs typeface="Arial"/>
              <a:sym typeface="Arial"/>
            </a:endParaRPr>
          </a:p>
          <a:p>
            <a:pPr marL="0" marR="0" lvl="0" indent="0" algn="l" rtl="0">
              <a:spcBef>
                <a:spcPts val="0"/>
              </a:spcBef>
              <a:spcAft>
                <a:spcPts val="0"/>
              </a:spcAft>
              <a:buNone/>
            </a:pPr>
            <a:r>
              <a:rPr lang="fr-FR" sz="2400">
                <a:solidFill>
                  <a:schemeClr val="dk2"/>
                </a:solidFill>
                <a:latin typeface="Arial"/>
                <a:ea typeface="Arial"/>
                <a:cs typeface="Arial"/>
                <a:sym typeface="Arial"/>
              </a:rPr>
              <a:t>3- Comment construire des solutions ?</a:t>
            </a:r>
            <a:endParaRPr sz="2400">
              <a:solidFill>
                <a:schemeClr val="dk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7"/>
          <p:cNvSpPr/>
          <p:nvPr/>
        </p:nvSpPr>
        <p:spPr>
          <a:xfrm>
            <a:off x="174402" y="120468"/>
            <a:ext cx="8969598" cy="56938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800" cap="none">
                <a:solidFill>
                  <a:srgbClr val="C00000"/>
                </a:solidFill>
                <a:latin typeface="Cabin"/>
                <a:ea typeface="Cabin"/>
                <a:cs typeface="Cabin"/>
                <a:sym typeface="Cabin"/>
              </a:rPr>
              <a:t>PROCESSUS : LES ÉTAPES</a:t>
            </a:r>
            <a:endParaRPr/>
          </a:p>
          <a:p>
            <a:pPr marL="0" marR="0" lvl="0" indent="0" algn="l" rtl="0">
              <a:spcBef>
                <a:spcPts val="0"/>
              </a:spcBef>
              <a:spcAft>
                <a:spcPts val="0"/>
              </a:spcAft>
              <a:buNone/>
            </a:pPr>
            <a:endParaRPr sz="2800" cap="none">
              <a:solidFill>
                <a:srgbClr val="C00000"/>
              </a:solidFill>
              <a:latin typeface="Cabin"/>
              <a:ea typeface="Cabin"/>
              <a:cs typeface="Cabin"/>
              <a:sym typeface="Cabin"/>
            </a:endParaRPr>
          </a:p>
          <a:p>
            <a:pPr marL="0" marR="0" lvl="0" indent="0" algn="ctr" rtl="0">
              <a:spcBef>
                <a:spcPts val="0"/>
              </a:spcBef>
              <a:spcAft>
                <a:spcPts val="0"/>
              </a:spcAft>
              <a:buNone/>
            </a:pPr>
            <a:r>
              <a:rPr lang="fr-FR" sz="2400">
                <a:solidFill>
                  <a:schemeClr val="dk2"/>
                </a:solidFill>
                <a:latin typeface="Arial"/>
                <a:ea typeface="Arial"/>
                <a:cs typeface="Arial"/>
                <a:sym typeface="Arial"/>
              </a:rPr>
              <a:t>Comment je peux t’aider ?</a:t>
            </a:r>
            <a:endParaRPr sz="2400">
              <a:solidFill>
                <a:schemeClr val="dk2"/>
              </a:solidFill>
              <a:latin typeface="Arial"/>
              <a:ea typeface="Arial"/>
              <a:cs typeface="Arial"/>
              <a:sym typeface="Arial"/>
            </a:endParaRPr>
          </a:p>
          <a:p>
            <a:pPr marL="0" marR="0" lvl="0" indent="0" algn="ctr" rtl="0">
              <a:spcBef>
                <a:spcPts val="0"/>
              </a:spcBef>
              <a:spcAft>
                <a:spcPts val="0"/>
              </a:spcAft>
              <a:buNone/>
            </a:pPr>
            <a:endParaRPr sz="2400">
              <a:solidFill>
                <a:schemeClr val="dk2"/>
              </a:solidFill>
              <a:latin typeface="Arial"/>
              <a:ea typeface="Arial"/>
              <a:cs typeface="Arial"/>
              <a:sym typeface="Arial"/>
            </a:endParaRPr>
          </a:p>
          <a:p>
            <a:pPr marL="0" marR="0" lvl="0" indent="0" algn="l" rtl="0">
              <a:spcBef>
                <a:spcPts val="0"/>
              </a:spcBef>
              <a:spcAft>
                <a:spcPts val="0"/>
              </a:spcAft>
              <a:buNone/>
            </a:pPr>
            <a:r>
              <a:rPr lang="fr-FR" sz="2400">
                <a:solidFill>
                  <a:schemeClr val="dk2"/>
                </a:solidFill>
                <a:latin typeface="Arial"/>
                <a:ea typeface="Arial"/>
                <a:cs typeface="Arial"/>
                <a:sym typeface="Arial"/>
              </a:rPr>
              <a:t>1. La difficulté qui amène le client : sa théorie par rapport à cela</a:t>
            </a:r>
            <a:endParaRPr/>
          </a:p>
          <a:p>
            <a:pPr marL="0" marR="0" lvl="0" indent="0" algn="l" rtl="0">
              <a:spcBef>
                <a:spcPts val="0"/>
              </a:spcBef>
              <a:spcAft>
                <a:spcPts val="0"/>
              </a:spcAft>
              <a:buNone/>
            </a:pPr>
            <a:r>
              <a:rPr lang="fr-FR" sz="2400">
                <a:solidFill>
                  <a:schemeClr val="dk2"/>
                </a:solidFill>
                <a:latin typeface="Arial"/>
                <a:ea typeface="Arial"/>
                <a:cs typeface="Arial"/>
                <a:sym typeface="Arial"/>
              </a:rPr>
              <a:t>2. La demande: ce qu’il aimerait changer, en quoi être différent?</a:t>
            </a:r>
            <a:endParaRPr/>
          </a:p>
          <a:p>
            <a:pPr marL="0" marR="0" lvl="0" indent="0" algn="l" rtl="0">
              <a:spcBef>
                <a:spcPts val="0"/>
              </a:spcBef>
              <a:spcAft>
                <a:spcPts val="0"/>
              </a:spcAft>
              <a:buNone/>
            </a:pPr>
            <a:r>
              <a:rPr lang="fr-FR" sz="2400">
                <a:solidFill>
                  <a:schemeClr val="dk2"/>
                </a:solidFill>
                <a:latin typeface="Arial"/>
                <a:ea typeface="Arial"/>
                <a:cs typeface="Arial"/>
                <a:sym typeface="Arial"/>
              </a:rPr>
              <a:t>3. Les essais faits pour résoudre la difficulté : ce qui a été entrepris</a:t>
            </a:r>
            <a:endParaRPr/>
          </a:p>
          <a:p>
            <a:pPr marL="0" marR="0" lvl="0" indent="0" algn="l" rtl="0">
              <a:spcBef>
                <a:spcPts val="0"/>
              </a:spcBef>
              <a:spcAft>
                <a:spcPts val="0"/>
              </a:spcAft>
              <a:buNone/>
            </a:pPr>
            <a:r>
              <a:rPr lang="fr-FR" sz="2400">
                <a:solidFill>
                  <a:schemeClr val="dk2"/>
                </a:solidFill>
                <a:latin typeface="Arial"/>
                <a:ea typeface="Arial"/>
                <a:cs typeface="Arial"/>
                <a:sym typeface="Arial"/>
              </a:rPr>
              <a:t>4. Les exceptions : les fois où ça fonctionne, y aller, chercher de petites réalisations</a:t>
            </a:r>
            <a:endParaRPr/>
          </a:p>
          <a:p>
            <a:pPr marL="0" marR="0" lvl="0" indent="0" algn="l" rtl="0">
              <a:spcBef>
                <a:spcPts val="0"/>
              </a:spcBef>
              <a:spcAft>
                <a:spcPts val="0"/>
              </a:spcAft>
              <a:buNone/>
            </a:pPr>
            <a:r>
              <a:rPr lang="fr-FR" sz="2400">
                <a:solidFill>
                  <a:schemeClr val="dk2"/>
                </a:solidFill>
                <a:latin typeface="Arial"/>
                <a:ea typeface="Arial"/>
                <a:cs typeface="Arial"/>
                <a:sym typeface="Arial"/>
              </a:rPr>
              <a:t>5. La question miracle : au besoin ou utilisée à cette étape (miracle survient ds nuit)</a:t>
            </a:r>
            <a:endParaRPr/>
          </a:p>
          <a:p>
            <a:pPr marL="0" marR="0" lvl="0" indent="0" algn="l" rtl="0">
              <a:spcBef>
                <a:spcPts val="0"/>
              </a:spcBef>
              <a:spcAft>
                <a:spcPts val="0"/>
              </a:spcAft>
              <a:buNone/>
            </a:pPr>
            <a:r>
              <a:rPr lang="fr-FR" sz="2400">
                <a:solidFill>
                  <a:schemeClr val="dk2"/>
                </a:solidFill>
                <a:latin typeface="Arial"/>
                <a:ea typeface="Arial"/>
                <a:cs typeface="Arial"/>
                <a:sym typeface="Arial"/>
              </a:rPr>
              <a:t>6. Les objectifs : SMART, écologique</a:t>
            </a:r>
            <a:endParaRPr/>
          </a:p>
          <a:p>
            <a:pPr marL="0" marR="0" lvl="0" indent="0" algn="l" rtl="0">
              <a:spcBef>
                <a:spcPts val="0"/>
              </a:spcBef>
              <a:spcAft>
                <a:spcPts val="0"/>
              </a:spcAft>
              <a:buNone/>
            </a:pPr>
            <a:r>
              <a:rPr lang="fr-FR" sz="2400">
                <a:solidFill>
                  <a:schemeClr val="dk2"/>
                </a:solidFill>
                <a:latin typeface="Arial"/>
                <a:ea typeface="Arial"/>
                <a:cs typeface="Arial"/>
                <a:sym typeface="Arial"/>
              </a:rPr>
              <a:t>7. Les ressources du client: internes et externes, les mentionner</a:t>
            </a:r>
            <a:endParaRPr/>
          </a:p>
          <a:p>
            <a:pPr marL="0" marR="0" lvl="0" indent="0" algn="l" rtl="0">
              <a:spcBef>
                <a:spcPts val="0"/>
              </a:spcBef>
              <a:spcAft>
                <a:spcPts val="0"/>
              </a:spcAft>
              <a:buNone/>
            </a:pPr>
            <a:endParaRPr sz="2000">
              <a:solidFill>
                <a:schemeClr val="dk2"/>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8"/>
          <p:cNvSpPr/>
          <p:nvPr/>
        </p:nvSpPr>
        <p:spPr>
          <a:xfrm>
            <a:off x="340659" y="645459"/>
            <a:ext cx="8444753" cy="41549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cap="none">
                <a:solidFill>
                  <a:srgbClr val="C00000"/>
                </a:solidFill>
                <a:latin typeface="Cabin"/>
                <a:ea typeface="Cabin"/>
                <a:cs typeface="Cabin"/>
                <a:sym typeface="Cabin"/>
              </a:rPr>
              <a:t>PROCESSUS : LES ÉTAPES</a:t>
            </a:r>
            <a:endParaRPr/>
          </a:p>
          <a:p>
            <a:pPr marL="0" marR="0" lvl="0" indent="0" algn="l" rtl="0">
              <a:spcBef>
                <a:spcPts val="0"/>
              </a:spcBef>
              <a:spcAft>
                <a:spcPts val="0"/>
              </a:spcAft>
              <a:buNone/>
            </a:pPr>
            <a:endParaRPr sz="2400">
              <a:solidFill>
                <a:schemeClr val="dk2"/>
              </a:solidFill>
              <a:latin typeface="Arial"/>
              <a:ea typeface="Arial"/>
              <a:cs typeface="Arial"/>
              <a:sym typeface="Arial"/>
            </a:endParaRPr>
          </a:p>
          <a:p>
            <a:pPr marL="0" marR="0" lvl="0" indent="0" algn="l" rtl="0">
              <a:spcBef>
                <a:spcPts val="0"/>
              </a:spcBef>
              <a:spcAft>
                <a:spcPts val="0"/>
              </a:spcAft>
              <a:buNone/>
            </a:pPr>
            <a:r>
              <a:rPr lang="fr-FR" sz="2400">
                <a:solidFill>
                  <a:schemeClr val="dk2"/>
                </a:solidFill>
                <a:latin typeface="Arial"/>
                <a:ea typeface="Arial"/>
                <a:cs typeface="Arial"/>
                <a:sym typeface="Arial"/>
              </a:rPr>
              <a:t>8. Les solutions : essayer toutes pistes de solutions déjà apparues depuis le début</a:t>
            </a:r>
            <a:endParaRPr/>
          </a:p>
          <a:p>
            <a:pPr marL="0" marR="0" lvl="0" indent="0" algn="l" rtl="0">
              <a:spcBef>
                <a:spcPts val="0"/>
              </a:spcBef>
              <a:spcAft>
                <a:spcPts val="0"/>
              </a:spcAft>
              <a:buNone/>
            </a:pPr>
            <a:r>
              <a:rPr lang="fr-FR" sz="2400">
                <a:solidFill>
                  <a:schemeClr val="dk2"/>
                </a:solidFill>
                <a:latin typeface="Arial"/>
                <a:ea typeface="Arial"/>
                <a:cs typeface="Arial"/>
                <a:sym typeface="Arial"/>
              </a:rPr>
              <a:t>9. Le plan : comment, quand, avec qui, prévoir plan A et B</a:t>
            </a:r>
            <a:endParaRPr/>
          </a:p>
          <a:p>
            <a:pPr marL="0" marR="0" lvl="0" indent="0" algn="l" rtl="0">
              <a:spcBef>
                <a:spcPts val="0"/>
              </a:spcBef>
              <a:spcAft>
                <a:spcPts val="0"/>
              </a:spcAft>
              <a:buNone/>
            </a:pPr>
            <a:r>
              <a:rPr lang="fr-FR" sz="2400">
                <a:solidFill>
                  <a:schemeClr val="dk2"/>
                </a:solidFill>
                <a:latin typeface="Arial"/>
                <a:ea typeface="Arial"/>
                <a:cs typeface="Arial"/>
                <a:sym typeface="Arial"/>
              </a:rPr>
              <a:t>10. Le suivi (coaching) : qu’y a t-il de différent?, comment tu t’y est pris ?</a:t>
            </a:r>
            <a:endParaRPr sz="2400">
              <a:solidFill>
                <a:schemeClr val="dk2"/>
              </a:solidFill>
              <a:latin typeface="Arial"/>
              <a:ea typeface="Arial"/>
              <a:cs typeface="Arial"/>
              <a:sym typeface="Arial"/>
            </a:endParaRPr>
          </a:p>
          <a:p>
            <a:pPr marL="0" marR="0" lvl="0" indent="0" algn="l" rtl="0">
              <a:spcBef>
                <a:spcPts val="0"/>
              </a:spcBef>
              <a:spcAft>
                <a:spcPts val="0"/>
              </a:spcAft>
              <a:buNone/>
            </a:pPr>
            <a:r>
              <a:rPr lang="fr-FR" sz="2400">
                <a:solidFill>
                  <a:schemeClr val="dk2"/>
                </a:solidFill>
                <a:latin typeface="Arial"/>
                <a:ea typeface="Arial"/>
                <a:cs typeface="Arial"/>
                <a:sym typeface="Arial"/>
              </a:rPr>
              <a:t>11. L’évaluation : par rapport aux objectifs de départ et modifiés, progrès réalisés</a:t>
            </a:r>
            <a:endParaRPr/>
          </a:p>
          <a:p>
            <a:pPr marL="0" marR="0" lvl="0" indent="0" algn="l" rtl="0">
              <a:spcBef>
                <a:spcPts val="0"/>
              </a:spcBef>
              <a:spcAft>
                <a:spcPts val="0"/>
              </a:spcAft>
              <a:buNone/>
            </a:pPr>
            <a:r>
              <a:rPr lang="fr-FR" sz="2400">
                <a:solidFill>
                  <a:schemeClr val="dk2"/>
                </a:solidFill>
                <a:latin typeface="Arial"/>
                <a:ea typeface="Arial"/>
                <a:cs typeface="Arial"/>
                <a:sym typeface="Arial"/>
              </a:rPr>
              <a:t>12. Le maintien : les changements perdurent-ils ? sont-ils permanents ? (étape rare)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9"/>
          <p:cNvSpPr/>
          <p:nvPr/>
        </p:nvSpPr>
        <p:spPr>
          <a:xfrm>
            <a:off x="394447" y="335846"/>
            <a:ext cx="8498541" cy="563231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cap="none">
                <a:solidFill>
                  <a:srgbClr val="C00000"/>
                </a:solidFill>
                <a:latin typeface="Cabin"/>
                <a:ea typeface="Cabin"/>
                <a:cs typeface="Cabin"/>
                <a:sym typeface="Cabin"/>
              </a:rPr>
              <a:t>LES SORTES DE QUESTIONS : </a:t>
            </a:r>
            <a:endParaRPr/>
          </a:p>
          <a:p>
            <a:pPr marL="342900" marR="0" lvl="0" indent="-190500" algn="l" rtl="0">
              <a:spcBef>
                <a:spcPts val="0"/>
              </a:spcBef>
              <a:spcAft>
                <a:spcPts val="0"/>
              </a:spcAft>
              <a:buClr>
                <a:schemeClr val="dk1"/>
              </a:buClr>
              <a:buSzPts val="2400"/>
              <a:buFont typeface="Arial"/>
              <a:buNone/>
            </a:pPr>
            <a:endParaRPr sz="2400" cap="none">
              <a:solidFill>
                <a:srgbClr val="C00000"/>
              </a:solidFill>
              <a:latin typeface="Cabin"/>
              <a:ea typeface="Cabin"/>
              <a:cs typeface="Cabin"/>
              <a:sym typeface="Cabin"/>
            </a:endParaRPr>
          </a:p>
          <a:p>
            <a:pPr marL="342900" marR="0" lvl="0" indent="-342900" algn="l" rtl="0">
              <a:spcBef>
                <a:spcPts val="0"/>
              </a:spcBef>
              <a:spcAft>
                <a:spcPts val="0"/>
              </a:spcAft>
              <a:buClr>
                <a:schemeClr val="dk2"/>
              </a:buClr>
              <a:buSzPts val="2400"/>
              <a:buFont typeface="Arial"/>
              <a:buChar char="•"/>
            </a:pPr>
            <a:r>
              <a:rPr lang="fr-FR" sz="2400">
                <a:solidFill>
                  <a:schemeClr val="dk2"/>
                </a:solidFill>
                <a:latin typeface="Arial"/>
                <a:ea typeface="Arial"/>
                <a:cs typeface="Arial"/>
                <a:sym typeface="Arial"/>
              </a:rPr>
              <a:t>D’anticipation</a:t>
            </a:r>
            <a:endParaRPr/>
          </a:p>
          <a:p>
            <a:pPr marL="0" marR="0" lvl="0" indent="0" algn="l" rtl="0">
              <a:spcBef>
                <a:spcPts val="0"/>
              </a:spcBef>
              <a:spcAft>
                <a:spcPts val="0"/>
              </a:spcAft>
              <a:buNone/>
            </a:pPr>
            <a:r>
              <a:rPr lang="fr-FR" sz="2400">
                <a:solidFill>
                  <a:schemeClr val="dk2"/>
                </a:solidFill>
                <a:latin typeface="Arial"/>
                <a:ea typeface="Arial"/>
                <a:cs typeface="Arial"/>
                <a:sym typeface="Arial"/>
              </a:rPr>
              <a:t>– Qu’est-ce qui pourrait se passer si…</a:t>
            </a:r>
            <a:endParaRPr/>
          </a:p>
          <a:p>
            <a:pPr marL="0" marR="0" lvl="0" indent="0" algn="l" rtl="0">
              <a:spcBef>
                <a:spcPts val="0"/>
              </a:spcBef>
              <a:spcAft>
                <a:spcPts val="0"/>
              </a:spcAft>
              <a:buNone/>
            </a:pPr>
            <a:endParaRPr sz="2400">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2400"/>
              <a:buFont typeface="Arial"/>
              <a:buChar char="•"/>
            </a:pPr>
            <a:r>
              <a:rPr lang="fr-FR" sz="2400">
                <a:solidFill>
                  <a:schemeClr val="dk2"/>
                </a:solidFill>
                <a:latin typeface="Arial"/>
                <a:ea typeface="Arial"/>
                <a:cs typeface="Arial"/>
                <a:sym typeface="Arial"/>
              </a:rPr>
              <a:t>De clarification</a:t>
            </a:r>
            <a:endParaRPr/>
          </a:p>
          <a:p>
            <a:pPr marL="0" marR="0" lvl="0" indent="0" algn="l" rtl="0">
              <a:spcBef>
                <a:spcPts val="0"/>
              </a:spcBef>
              <a:spcAft>
                <a:spcPts val="0"/>
              </a:spcAft>
              <a:buNone/>
            </a:pPr>
            <a:r>
              <a:rPr lang="fr-FR" sz="2400">
                <a:solidFill>
                  <a:schemeClr val="dk2"/>
                </a:solidFill>
                <a:latin typeface="Arial"/>
                <a:ea typeface="Arial"/>
                <a:cs typeface="Arial"/>
                <a:sym typeface="Arial"/>
              </a:rPr>
              <a:t>– Est-ce que tu peux m’en dire davantage ? Je n’ai pas bien compris</a:t>
            </a:r>
            <a:endParaRPr/>
          </a:p>
          <a:p>
            <a:pPr marL="0" marR="0" lvl="0" indent="0" algn="l" rtl="0">
              <a:spcBef>
                <a:spcPts val="0"/>
              </a:spcBef>
              <a:spcAft>
                <a:spcPts val="0"/>
              </a:spcAft>
              <a:buNone/>
            </a:pPr>
            <a:endParaRPr sz="2400">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2400"/>
              <a:buFont typeface="Arial"/>
              <a:buChar char="•"/>
            </a:pPr>
            <a:r>
              <a:rPr lang="fr-FR" sz="2400">
                <a:solidFill>
                  <a:schemeClr val="dk2"/>
                </a:solidFill>
                <a:latin typeface="Arial"/>
                <a:ea typeface="Arial"/>
                <a:cs typeface="Arial"/>
                <a:sym typeface="Arial"/>
              </a:rPr>
              <a:t>D’évaluation</a:t>
            </a:r>
            <a:endParaRPr/>
          </a:p>
          <a:p>
            <a:pPr marL="0" marR="0" lvl="0" indent="0" algn="l" rtl="0">
              <a:spcBef>
                <a:spcPts val="0"/>
              </a:spcBef>
              <a:spcAft>
                <a:spcPts val="0"/>
              </a:spcAft>
              <a:buNone/>
            </a:pPr>
            <a:r>
              <a:rPr lang="fr-FR" sz="2400">
                <a:solidFill>
                  <a:schemeClr val="dk2"/>
                </a:solidFill>
                <a:latin typeface="Arial"/>
                <a:ea typeface="Arial"/>
                <a:cs typeface="Arial"/>
                <a:sym typeface="Arial"/>
              </a:rPr>
              <a:t>– Échelle 0-10, style de vie désiré</a:t>
            </a:r>
            <a:endParaRPr/>
          </a:p>
          <a:p>
            <a:pPr marL="0" marR="0" lvl="0" indent="0" algn="l" rtl="0">
              <a:spcBef>
                <a:spcPts val="0"/>
              </a:spcBef>
              <a:spcAft>
                <a:spcPts val="0"/>
              </a:spcAft>
              <a:buNone/>
            </a:pPr>
            <a:endParaRPr sz="2400">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2400"/>
              <a:buFont typeface="Arial"/>
              <a:buChar char="•"/>
            </a:pPr>
            <a:r>
              <a:rPr lang="fr-FR" sz="2400">
                <a:solidFill>
                  <a:schemeClr val="dk2"/>
                </a:solidFill>
                <a:latin typeface="Arial"/>
                <a:ea typeface="Arial"/>
                <a:cs typeface="Arial"/>
                <a:sym typeface="Arial"/>
              </a:rPr>
              <a:t>D’exploration</a:t>
            </a:r>
            <a:endParaRPr/>
          </a:p>
          <a:p>
            <a:pPr marL="0" marR="0" lvl="0" indent="0" algn="l" rtl="0">
              <a:spcBef>
                <a:spcPts val="0"/>
              </a:spcBef>
              <a:spcAft>
                <a:spcPts val="0"/>
              </a:spcAft>
              <a:buNone/>
            </a:pPr>
            <a:r>
              <a:rPr lang="fr-FR" sz="2400">
                <a:solidFill>
                  <a:schemeClr val="dk2"/>
                </a:solidFill>
                <a:latin typeface="Arial"/>
                <a:ea typeface="Arial"/>
                <a:cs typeface="Arial"/>
                <a:sym typeface="Arial"/>
              </a:rPr>
              <a:t>– Sous quel autre angle voudrais-tu voir ça ? Comment moi je regardais ça ?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40"/>
          <p:cNvSpPr/>
          <p:nvPr/>
        </p:nvSpPr>
        <p:spPr>
          <a:xfrm>
            <a:off x="179294" y="340660"/>
            <a:ext cx="8964706" cy="52629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cap="none">
                <a:solidFill>
                  <a:srgbClr val="C00000"/>
                </a:solidFill>
                <a:latin typeface="Cabin"/>
                <a:ea typeface="Cabin"/>
                <a:cs typeface="Cabin"/>
                <a:sym typeface="Cabin"/>
              </a:rPr>
              <a:t>LES SORTES DE QUESTIONS (SUITE) </a:t>
            </a:r>
            <a:endParaRPr/>
          </a:p>
          <a:p>
            <a:pPr marL="0" marR="0" lvl="0" indent="0" algn="l" rtl="0">
              <a:spcBef>
                <a:spcPts val="0"/>
              </a:spcBef>
              <a:spcAft>
                <a:spcPts val="0"/>
              </a:spcAft>
              <a:buNone/>
            </a:pPr>
            <a:endParaRPr sz="2400" cap="none">
              <a:solidFill>
                <a:srgbClr val="C00000"/>
              </a:solidFill>
              <a:latin typeface="Cabin"/>
              <a:ea typeface="Cabin"/>
              <a:cs typeface="Cabin"/>
              <a:sym typeface="Cabin"/>
            </a:endParaRPr>
          </a:p>
          <a:p>
            <a:pPr marL="342900" marR="0" lvl="0" indent="-342900" algn="l" rtl="0">
              <a:spcBef>
                <a:spcPts val="0"/>
              </a:spcBef>
              <a:spcAft>
                <a:spcPts val="0"/>
              </a:spcAft>
              <a:buClr>
                <a:schemeClr val="dk2"/>
              </a:buClr>
              <a:buSzPts val="2400"/>
              <a:buFont typeface="Arial"/>
              <a:buChar char="•"/>
            </a:pPr>
            <a:r>
              <a:rPr lang="fr-FR" sz="2400">
                <a:solidFill>
                  <a:schemeClr val="dk2"/>
                </a:solidFill>
                <a:latin typeface="Arial"/>
                <a:ea typeface="Arial"/>
                <a:cs typeface="Arial"/>
                <a:sym typeface="Arial"/>
              </a:rPr>
              <a:t>D’élaboration</a:t>
            </a:r>
            <a:endParaRPr/>
          </a:p>
          <a:p>
            <a:pPr marL="0" marR="0" lvl="0" indent="0" algn="l" rtl="0">
              <a:spcBef>
                <a:spcPts val="0"/>
              </a:spcBef>
              <a:spcAft>
                <a:spcPts val="0"/>
              </a:spcAft>
              <a:buNone/>
            </a:pPr>
            <a:r>
              <a:rPr lang="fr-FR" sz="2400">
                <a:solidFill>
                  <a:schemeClr val="dk2"/>
                </a:solidFill>
                <a:latin typeface="Arial"/>
                <a:ea typeface="Arial"/>
                <a:cs typeface="Arial"/>
                <a:sym typeface="Arial"/>
              </a:rPr>
              <a:t>– Peux-tu me donner un exemple ?</a:t>
            </a:r>
            <a:endParaRPr sz="2400">
              <a:solidFill>
                <a:schemeClr val="dk2"/>
              </a:solidFill>
              <a:latin typeface="Arial"/>
              <a:ea typeface="Arial"/>
              <a:cs typeface="Arial"/>
              <a:sym typeface="Arial"/>
            </a:endParaRPr>
          </a:p>
          <a:p>
            <a:pPr marL="0" marR="0" lvl="0" indent="0" algn="l" rtl="0">
              <a:spcBef>
                <a:spcPts val="0"/>
              </a:spcBef>
              <a:spcAft>
                <a:spcPts val="0"/>
              </a:spcAft>
              <a:buNone/>
            </a:pPr>
            <a:endParaRPr sz="2400">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2400"/>
              <a:buFont typeface="Arial"/>
              <a:buChar char="•"/>
            </a:pPr>
            <a:r>
              <a:rPr lang="fr-FR" sz="2400">
                <a:solidFill>
                  <a:schemeClr val="dk2"/>
                </a:solidFill>
                <a:latin typeface="Arial"/>
                <a:ea typeface="Arial"/>
                <a:cs typeface="Arial"/>
                <a:sym typeface="Arial"/>
              </a:rPr>
              <a:t>D’action</a:t>
            </a:r>
            <a:endParaRPr/>
          </a:p>
          <a:p>
            <a:pPr marL="0" marR="0" lvl="0" indent="0" algn="l" rtl="0">
              <a:spcBef>
                <a:spcPts val="0"/>
              </a:spcBef>
              <a:spcAft>
                <a:spcPts val="0"/>
              </a:spcAft>
              <a:buNone/>
            </a:pPr>
            <a:r>
              <a:rPr lang="fr-FR" sz="2400">
                <a:solidFill>
                  <a:schemeClr val="dk2"/>
                </a:solidFill>
                <a:latin typeface="Arial"/>
                <a:ea typeface="Arial"/>
                <a:cs typeface="Arial"/>
                <a:sym typeface="Arial"/>
              </a:rPr>
              <a:t>– Comment vas-tu faire ça ? Qui est là pour t’aider ? Plan B, C ?</a:t>
            </a:r>
            <a:endParaRPr sz="2400">
              <a:solidFill>
                <a:schemeClr val="dk2"/>
              </a:solidFill>
              <a:latin typeface="Arial"/>
              <a:ea typeface="Arial"/>
              <a:cs typeface="Arial"/>
              <a:sym typeface="Arial"/>
            </a:endParaRPr>
          </a:p>
          <a:p>
            <a:pPr marL="0" marR="0" lvl="0" indent="0" algn="l" rtl="0">
              <a:spcBef>
                <a:spcPts val="0"/>
              </a:spcBef>
              <a:spcAft>
                <a:spcPts val="0"/>
              </a:spcAft>
              <a:buNone/>
            </a:pPr>
            <a:endParaRPr sz="2400">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2400"/>
              <a:buFont typeface="Arial"/>
              <a:buChar char="•"/>
            </a:pPr>
            <a:r>
              <a:rPr lang="fr-FR" sz="2400">
                <a:solidFill>
                  <a:schemeClr val="dk2"/>
                </a:solidFill>
                <a:latin typeface="Arial"/>
                <a:ea typeface="Arial"/>
                <a:cs typeface="Arial"/>
                <a:sym typeface="Arial"/>
              </a:rPr>
              <a:t>D’évaluation des obstacles</a:t>
            </a:r>
            <a:endParaRPr/>
          </a:p>
          <a:p>
            <a:pPr marL="0" marR="0" lvl="0" indent="0" algn="l" rtl="0">
              <a:spcBef>
                <a:spcPts val="0"/>
              </a:spcBef>
              <a:spcAft>
                <a:spcPts val="0"/>
              </a:spcAft>
              <a:buNone/>
            </a:pPr>
            <a:r>
              <a:rPr lang="fr-FR" sz="2400">
                <a:solidFill>
                  <a:schemeClr val="dk2"/>
                </a:solidFill>
                <a:latin typeface="Arial"/>
                <a:ea typeface="Arial"/>
                <a:cs typeface="Arial"/>
                <a:sym typeface="Arial"/>
              </a:rPr>
              <a:t>– Qu’est-ce qui pourrait arriver…, ralentir ton rythme ?</a:t>
            </a:r>
            <a:endParaRPr sz="2400">
              <a:solidFill>
                <a:schemeClr val="dk2"/>
              </a:solidFill>
              <a:latin typeface="Arial"/>
              <a:ea typeface="Arial"/>
              <a:cs typeface="Arial"/>
              <a:sym typeface="Arial"/>
            </a:endParaRPr>
          </a:p>
          <a:p>
            <a:pPr marL="0" marR="0" lvl="0" indent="0" algn="l" rtl="0">
              <a:spcBef>
                <a:spcPts val="0"/>
              </a:spcBef>
              <a:spcAft>
                <a:spcPts val="0"/>
              </a:spcAft>
              <a:buNone/>
            </a:pPr>
            <a:endParaRPr sz="2400">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2400"/>
              <a:buFont typeface="Arial"/>
              <a:buChar char="•"/>
            </a:pPr>
            <a:r>
              <a:rPr lang="fr-FR" sz="2400">
                <a:solidFill>
                  <a:schemeClr val="dk2"/>
                </a:solidFill>
                <a:latin typeface="Arial"/>
                <a:ea typeface="Arial"/>
                <a:cs typeface="Arial"/>
                <a:sym typeface="Arial"/>
              </a:rPr>
              <a:t>Ressources</a:t>
            </a:r>
            <a:endParaRPr/>
          </a:p>
          <a:p>
            <a:pPr marL="0" marR="0" lvl="0" indent="0" algn="l" rtl="0">
              <a:spcBef>
                <a:spcPts val="0"/>
              </a:spcBef>
              <a:spcAft>
                <a:spcPts val="0"/>
              </a:spcAft>
              <a:buNone/>
            </a:pPr>
            <a:r>
              <a:rPr lang="fr-FR" sz="2400">
                <a:solidFill>
                  <a:schemeClr val="dk2"/>
                </a:solidFill>
                <a:latin typeface="Arial"/>
                <a:ea typeface="Arial"/>
                <a:cs typeface="Arial"/>
                <a:sym typeface="Arial"/>
              </a:rPr>
              <a:t>– Qui peut t’aider ?, Qui t’aime inconditionnellement ?, Qui…te former ?</a:t>
            </a:r>
            <a:endParaRPr sz="2400">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41"/>
          <p:cNvPicPr preferRelativeResize="0"/>
          <p:nvPr/>
        </p:nvPicPr>
        <p:blipFill rotWithShape="1">
          <a:blip r:embed="rId3">
            <a:alphaModFix/>
          </a:blip>
          <a:srcRect/>
          <a:stretch/>
        </p:blipFill>
        <p:spPr>
          <a:xfrm>
            <a:off x="609599" y="0"/>
            <a:ext cx="7709647" cy="614978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42"/>
          <p:cNvPicPr preferRelativeResize="0"/>
          <p:nvPr/>
        </p:nvPicPr>
        <p:blipFill rotWithShape="1">
          <a:blip r:embed="rId3">
            <a:alphaModFix/>
          </a:blip>
          <a:srcRect/>
          <a:stretch/>
        </p:blipFill>
        <p:spPr>
          <a:xfrm>
            <a:off x="1005542" y="609973"/>
            <a:ext cx="7061200" cy="4813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3"/>
          <p:cNvSpPr txBox="1"/>
          <p:nvPr/>
        </p:nvSpPr>
        <p:spPr>
          <a:xfrm>
            <a:off x="1613647" y="1936376"/>
            <a:ext cx="5701553" cy="25459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8" name="Google Shape;208;p43"/>
          <p:cNvSpPr txBox="1"/>
          <p:nvPr/>
        </p:nvSpPr>
        <p:spPr>
          <a:xfrm>
            <a:off x="868198" y="3949969"/>
            <a:ext cx="7462538" cy="103649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fr-FR" sz="3200" cap="none">
                <a:solidFill>
                  <a:srgbClr val="C00000"/>
                </a:solidFill>
                <a:latin typeface="Cabin"/>
                <a:ea typeface="Cabin"/>
                <a:cs typeface="Cabin"/>
                <a:sym typeface="Cabin"/>
              </a:rPr>
              <a:t>PRATIQUE </a:t>
            </a:r>
            <a:endParaRPr/>
          </a:p>
          <a:p>
            <a:pPr marL="0" marR="0" lvl="0" indent="0" algn="ctr" rtl="0">
              <a:lnSpc>
                <a:spcPct val="90000"/>
              </a:lnSpc>
              <a:spcBef>
                <a:spcPts val="0"/>
              </a:spcBef>
              <a:spcAft>
                <a:spcPts val="0"/>
              </a:spcAft>
              <a:buNone/>
            </a:pPr>
            <a:r>
              <a:rPr lang="fr-FR" sz="3200" cap="none">
                <a:solidFill>
                  <a:srgbClr val="C00000"/>
                </a:solidFill>
                <a:latin typeface="Cabin"/>
                <a:ea typeface="Cabin"/>
                <a:cs typeface="Cabin"/>
                <a:sym typeface="Cabin"/>
              </a:rPr>
              <a:t> </a:t>
            </a:r>
            <a:endParaRPr sz="3200" cap="none">
              <a:solidFill>
                <a:srgbClr val="C00000"/>
              </a:solidFill>
              <a:latin typeface="Cabin"/>
              <a:ea typeface="Cabin"/>
              <a:cs typeface="Cabin"/>
              <a:sym typeface="Cabin"/>
            </a:endParaRPr>
          </a:p>
        </p:txBody>
      </p:sp>
      <p:pic>
        <p:nvPicPr>
          <p:cNvPr id="209" name="Google Shape;209;p43" descr="ésultats de recherche d'images pour « questions »"/>
          <p:cNvPicPr preferRelativeResize="0"/>
          <p:nvPr/>
        </p:nvPicPr>
        <p:blipFill rotWithShape="1">
          <a:blip r:embed="rId3">
            <a:alphaModFix/>
          </a:blip>
          <a:srcRect/>
          <a:stretch/>
        </p:blipFill>
        <p:spPr>
          <a:xfrm>
            <a:off x="703383" y="348098"/>
            <a:ext cx="8124093" cy="317655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4"/>
          <p:cNvSpPr txBox="1"/>
          <p:nvPr/>
        </p:nvSpPr>
        <p:spPr>
          <a:xfrm>
            <a:off x="1613647" y="1936376"/>
            <a:ext cx="5701553" cy="25459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16" name="Google Shape;216;p44" descr="ésultats de recherche d'images pour « Pause midi »"/>
          <p:cNvPicPr preferRelativeResize="0"/>
          <p:nvPr/>
        </p:nvPicPr>
        <p:blipFill rotWithShape="1">
          <a:blip r:embed="rId3">
            <a:alphaModFix/>
          </a:blip>
          <a:srcRect/>
          <a:stretch/>
        </p:blipFill>
        <p:spPr>
          <a:xfrm>
            <a:off x="93233" y="316523"/>
            <a:ext cx="8910090" cy="5486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p:nvPr/>
        </p:nvSpPr>
        <p:spPr>
          <a:xfrm>
            <a:off x="565573" y="683429"/>
            <a:ext cx="8229600" cy="523220"/>
          </a:xfrm>
          <a:prstGeom prst="rect">
            <a:avLst/>
          </a:prstGeom>
          <a:noFill/>
          <a:ln>
            <a:noFill/>
          </a:ln>
        </p:spPr>
        <p:txBody>
          <a:bodyPr spcFirstLastPara="1" wrap="square" lIns="91425" tIns="45700" rIns="91425" bIns="45700" anchor="t" anchorCtr="0">
            <a:noAutofit/>
          </a:bodyPr>
          <a:lstStyle/>
          <a:p>
            <a:pPr marL="381000" marR="0" lvl="0" indent="0" algn="l" rtl="0">
              <a:spcBef>
                <a:spcPts val="0"/>
              </a:spcBef>
              <a:spcAft>
                <a:spcPts val="0"/>
              </a:spcAft>
              <a:buNone/>
            </a:pPr>
            <a:r>
              <a:rPr lang="fr-FR" sz="2800" cap="none">
                <a:solidFill>
                  <a:srgbClr val="C00000"/>
                </a:solidFill>
                <a:latin typeface="Cabin"/>
                <a:ea typeface="Cabin"/>
                <a:cs typeface="Cabin"/>
                <a:sym typeface="Cabin"/>
              </a:rPr>
              <a:t>LES COMPÉTENCES D’UN COACH </a:t>
            </a:r>
            <a:endParaRPr/>
          </a:p>
        </p:txBody>
      </p:sp>
      <p:pic>
        <p:nvPicPr>
          <p:cNvPr id="223" name="Google Shape;223;p45" descr="ésultats de recherche d'images pour « compétence »"/>
          <p:cNvPicPr preferRelativeResize="0"/>
          <p:nvPr/>
        </p:nvPicPr>
        <p:blipFill rotWithShape="1">
          <a:blip r:embed="rId3">
            <a:alphaModFix/>
          </a:blip>
          <a:srcRect/>
          <a:stretch/>
        </p:blipFill>
        <p:spPr>
          <a:xfrm>
            <a:off x="0" y="1380564"/>
            <a:ext cx="8946776" cy="42134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9"/>
          <p:cNvSpPr txBox="1"/>
          <p:nvPr/>
        </p:nvSpPr>
        <p:spPr>
          <a:xfrm>
            <a:off x="1865376" y="2542032"/>
            <a:ext cx="6035040" cy="20299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 name="Google Shape;52;p19"/>
          <p:cNvSpPr txBox="1"/>
          <p:nvPr/>
        </p:nvSpPr>
        <p:spPr>
          <a:xfrm>
            <a:off x="281354" y="203278"/>
            <a:ext cx="8525428" cy="36829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800" cap="none">
                <a:solidFill>
                  <a:srgbClr val="C00000"/>
                </a:solidFill>
                <a:latin typeface="Cabin"/>
                <a:ea typeface="Cabin"/>
                <a:cs typeface="Cabin"/>
                <a:sym typeface="Cabin"/>
              </a:rPr>
              <a:t>TOUR DE TABLE :</a:t>
            </a:r>
            <a:endParaRPr/>
          </a:p>
          <a:p>
            <a:pPr marL="0" marR="0" lvl="0" indent="0" algn="ctr" rtl="0">
              <a:spcBef>
                <a:spcPts val="0"/>
              </a:spcBef>
              <a:spcAft>
                <a:spcPts val="0"/>
              </a:spcAft>
              <a:buNone/>
            </a:pPr>
            <a:endParaRPr sz="2800" b="1">
              <a:solidFill>
                <a:schemeClr val="dk1"/>
              </a:solidFill>
              <a:latin typeface="Arial"/>
              <a:ea typeface="Arial"/>
              <a:cs typeface="Arial"/>
              <a:sym typeface="Arial"/>
            </a:endParaRPr>
          </a:p>
          <a:p>
            <a:pPr marL="0" marR="0" lvl="0" indent="0" algn="ctr" rtl="0">
              <a:spcBef>
                <a:spcPts val="0"/>
              </a:spcBef>
              <a:spcAft>
                <a:spcPts val="0"/>
              </a:spcAft>
              <a:buNone/>
            </a:pPr>
            <a:r>
              <a:rPr lang="fr-FR" sz="3200">
                <a:solidFill>
                  <a:schemeClr val="dk1"/>
                </a:solidFill>
                <a:latin typeface="Arial"/>
                <a:ea typeface="Arial"/>
                <a:cs typeface="Arial"/>
                <a:sym typeface="Arial"/>
              </a:rPr>
              <a:t>Vos attentes </a:t>
            </a:r>
            <a:endParaRPr/>
          </a:p>
          <a:p>
            <a:pPr marL="0" marR="0" lvl="0" indent="0" algn="ctr" rtl="0">
              <a:spcBef>
                <a:spcPts val="0"/>
              </a:spcBef>
              <a:spcAft>
                <a:spcPts val="0"/>
              </a:spcAft>
              <a:buNone/>
            </a:pPr>
            <a:endParaRPr sz="3200">
              <a:solidFill>
                <a:schemeClr val="dk1"/>
              </a:solidFill>
              <a:latin typeface="Arial"/>
              <a:ea typeface="Arial"/>
              <a:cs typeface="Arial"/>
              <a:sym typeface="Arial"/>
            </a:endParaRPr>
          </a:p>
          <a:p>
            <a:pPr marL="0" marR="0" lvl="0" indent="0" algn="ctr" rtl="0">
              <a:spcBef>
                <a:spcPts val="0"/>
              </a:spcBef>
              <a:spcAft>
                <a:spcPts val="0"/>
              </a:spcAft>
              <a:buNone/>
            </a:pPr>
            <a:r>
              <a:rPr lang="fr-FR" sz="3200">
                <a:solidFill>
                  <a:schemeClr val="dk1"/>
                </a:solidFill>
                <a:latin typeface="Arial"/>
                <a:ea typeface="Arial"/>
                <a:cs typeface="Arial"/>
                <a:sym typeface="Arial"/>
              </a:rPr>
              <a:t>À la fin de la formation, comment pourrez-vous affirmer que vous aurez progressé ? </a:t>
            </a:r>
            <a:endParaRPr sz="3200" u="sng">
              <a:solidFill>
                <a:schemeClr val="dk1"/>
              </a:solidFill>
              <a:latin typeface="Arial"/>
              <a:ea typeface="Arial"/>
              <a:cs typeface="Arial"/>
              <a:sym typeface="Arial"/>
            </a:endParaRPr>
          </a:p>
        </p:txBody>
      </p:sp>
      <p:sp>
        <p:nvSpPr>
          <p:cNvPr id="53" name="Google Shape;53;p19"/>
          <p:cNvSpPr txBox="1"/>
          <p:nvPr/>
        </p:nvSpPr>
        <p:spPr>
          <a:xfrm>
            <a:off x="12980894" y="35859"/>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 name="Google Shape;54;p19"/>
          <p:cNvSpPr txBox="1"/>
          <p:nvPr/>
        </p:nvSpPr>
        <p:spPr>
          <a:xfrm>
            <a:off x="11636188" y="17929"/>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55" name="Google Shape;55;p19"/>
          <p:cNvPicPr preferRelativeResize="0"/>
          <p:nvPr/>
        </p:nvPicPr>
        <p:blipFill rotWithShape="1">
          <a:blip r:embed="rId3">
            <a:alphaModFix/>
          </a:blip>
          <a:srcRect/>
          <a:stretch/>
        </p:blipFill>
        <p:spPr>
          <a:xfrm>
            <a:off x="5709882" y="3715278"/>
            <a:ext cx="3096900" cy="232995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6"/>
          <p:cNvSpPr/>
          <p:nvPr/>
        </p:nvSpPr>
        <p:spPr>
          <a:xfrm>
            <a:off x="565573" y="683429"/>
            <a:ext cx="8229600" cy="523220"/>
          </a:xfrm>
          <a:prstGeom prst="rect">
            <a:avLst/>
          </a:prstGeom>
          <a:noFill/>
          <a:ln>
            <a:noFill/>
          </a:ln>
        </p:spPr>
        <p:txBody>
          <a:bodyPr spcFirstLastPara="1" wrap="square" lIns="91425" tIns="45700" rIns="91425" bIns="45700" anchor="t" anchorCtr="0">
            <a:noAutofit/>
          </a:bodyPr>
          <a:lstStyle/>
          <a:p>
            <a:pPr marL="381000" marR="0" lvl="0" indent="0" algn="l" rtl="0">
              <a:spcBef>
                <a:spcPts val="0"/>
              </a:spcBef>
              <a:spcAft>
                <a:spcPts val="0"/>
              </a:spcAft>
              <a:buNone/>
            </a:pPr>
            <a:r>
              <a:rPr lang="fr-FR" sz="2800" cap="none">
                <a:solidFill>
                  <a:srgbClr val="C00000"/>
                </a:solidFill>
                <a:latin typeface="Cabin"/>
                <a:ea typeface="Cabin"/>
                <a:cs typeface="Cabin"/>
                <a:sym typeface="Cabin"/>
              </a:rPr>
              <a:t>LES COMPÉTENCES RELATIONNELLES DE BASE </a:t>
            </a:r>
            <a:endParaRPr/>
          </a:p>
        </p:txBody>
      </p:sp>
      <p:sp>
        <p:nvSpPr>
          <p:cNvPr id="230" name="Google Shape;230;p46"/>
          <p:cNvSpPr/>
          <p:nvPr/>
        </p:nvSpPr>
        <p:spPr>
          <a:xfrm>
            <a:off x="255354" y="1830892"/>
            <a:ext cx="8297333" cy="2677656"/>
          </a:xfrm>
          <a:prstGeom prst="rect">
            <a:avLst/>
          </a:prstGeom>
          <a:noFill/>
          <a:ln>
            <a:noFill/>
          </a:ln>
        </p:spPr>
        <p:txBody>
          <a:bodyPr spcFirstLastPara="1" wrap="square" lIns="91425" tIns="45700" rIns="91425" bIns="45700" anchor="t" anchorCtr="0">
            <a:noAutofit/>
          </a:bodyPr>
          <a:lstStyle/>
          <a:p>
            <a:pPr marL="723900" marR="0" lvl="0" indent="-342900" algn="just" rtl="0">
              <a:lnSpc>
                <a:spcPct val="100000"/>
              </a:lnSpc>
              <a:spcBef>
                <a:spcPts val="0"/>
              </a:spcBef>
              <a:spcAft>
                <a:spcPts val="0"/>
              </a:spcAft>
              <a:buClr>
                <a:schemeClr val="dk2"/>
              </a:buClr>
              <a:buSzPts val="2400"/>
              <a:buFont typeface="Arial"/>
              <a:buChar char="•"/>
            </a:pPr>
            <a:r>
              <a:rPr lang="fr-FR" sz="2400">
                <a:solidFill>
                  <a:schemeClr val="dk2"/>
                </a:solidFill>
                <a:latin typeface="Arial"/>
                <a:ea typeface="Arial"/>
                <a:cs typeface="Arial"/>
                <a:sym typeface="Arial"/>
              </a:rPr>
              <a:t>Présence </a:t>
            </a:r>
            <a:endParaRPr/>
          </a:p>
          <a:p>
            <a:pPr marL="723900" marR="0" lvl="0" indent="-342900" algn="just" rtl="0">
              <a:lnSpc>
                <a:spcPct val="100000"/>
              </a:lnSpc>
              <a:spcBef>
                <a:spcPts val="0"/>
              </a:spcBef>
              <a:spcAft>
                <a:spcPts val="0"/>
              </a:spcAft>
              <a:buClr>
                <a:schemeClr val="dk2"/>
              </a:buClr>
              <a:buSzPts val="2400"/>
              <a:buFont typeface="Arial"/>
              <a:buChar char="•"/>
            </a:pPr>
            <a:r>
              <a:rPr lang="fr-FR" sz="2400">
                <a:solidFill>
                  <a:schemeClr val="dk2"/>
                </a:solidFill>
                <a:latin typeface="Arial"/>
                <a:ea typeface="Arial"/>
                <a:cs typeface="Arial"/>
                <a:sym typeface="Arial"/>
              </a:rPr>
              <a:t>Respect</a:t>
            </a:r>
            <a:endParaRPr/>
          </a:p>
          <a:p>
            <a:pPr marL="723900" marR="0" lvl="0" indent="-342900" algn="just" rtl="0">
              <a:spcBef>
                <a:spcPts val="0"/>
              </a:spcBef>
              <a:spcAft>
                <a:spcPts val="0"/>
              </a:spcAft>
              <a:buClr>
                <a:schemeClr val="dk2"/>
              </a:buClr>
              <a:buSzPts val="2400"/>
              <a:buFont typeface="Arial"/>
              <a:buChar char="•"/>
            </a:pPr>
            <a:r>
              <a:rPr lang="fr-FR" sz="2400">
                <a:solidFill>
                  <a:schemeClr val="dk2"/>
                </a:solidFill>
                <a:latin typeface="Arial"/>
                <a:ea typeface="Arial"/>
                <a:cs typeface="Arial"/>
                <a:sym typeface="Arial"/>
              </a:rPr>
              <a:t>Écoute </a:t>
            </a:r>
            <a:endParaRPr/>
          </a:p>
          <a:p>
            <a:pPr marL="723900" marR="0" lvl="0" indent="-342900" algn="just" rtl="0">
              <a:lnSpc>
                <a:spcPct val="100000"/>
              </a:lnSpc>
              <a:spcBef>
                <a:spcPts val="0"/>
              </a:spcBef>
              <a:spcAft>
                <a:spcPts val="0"/>
              </a:spcAft>
              <a:buClr>
                <a:schemeClr val="dk2"/>
              </a:buClr>
              <a:buSzPts val="2400"/>
              <a:buFont typeface="Arial"/>
              <a:buChar char="•"/>
            </a:pPr>
            <a:r>
              <a:rPr lang="fr-FR" sz="2400">
                <a:solidFill>
                  <a:schemeClr val="dk2"/>
                </a:solidFill>
                <a:latin typeface="Arial"/>
                <a:ea typeface="Arial"/>
                <a:cs typeface="Arial"/>
                <a:sym typeface="Arial"/>
              </a:rPr>
              <a:t>Empathie de base </a:t>
            </a:r>
            <a:endParaRPr/>
          </a:p>
          <a:p>
            <a:pPr marL="723900" marR="0" lvl="0" indent="-342900" algn="just" rtl="0">
              <a:lnSpc>
                <a:spcPct val="100000"/>
              </a:lnSpc>
              <a:spcBef>
                <a:spcPts val="0"/>
              </a:spcBef>
              <a:spcAft>
                <a:spcPts val="0"/>
              </a:spcAft>
              <a:buClr>
                <a:schemeClr val="dk2"/>
              </a:buClr>
              <a:buSzPts val="2400"/>
              <a:buFont typeface="Arial"/>
              <a:buChar char="•"/>
            </a:pPr>
            <a:r>
              <a:rPr lang="fr-FR" sz="2400">
                <a:solidFill>
                  <a:schemeClr val="dk2"/>
                </a:solidFill>
                <a:latin typeface="Arial"/>
                <a:ea typeface="Arial"/>
                <a:cs typeface="Arial"/>
                <a:sym typeface="Arial"/>
              </a:rPr>
              <a:t>Authenticité</a:t>
            </a:r>
            <a:endParaRPr/>
          </a:p>
          <a:p>
            <a:pPr marL="723900" marR="0" lvl="0" indent="-342900" algn="just" rtl="0">
              <a:lnSpc>
                <a:spcPct val="100000"/>
              </a:lnSpc>
              <a:spcBef>
                <a:spcPts val="0"/>
              </a:spcBef>
              <a:spcAft>
                <a:spcPts val="0"/>
              </a:spcAft>
              <a:buClr>
                <a:schemeClr val="dk2"/>
              </a:buClr>
              <a:buSzPts val="2400"/>
              <a:buFont typeface="Arial"/>
              <a:buChar char="•"/>
            </a:pPr>
            <a:r>
              <a:rPr lang="fr-FR" sz="2400">
                <a:solidFill>
                  <a:schemeClr val="dk2"/>
                </a:solidFill>
                <a:latin typeface="Arial"/>
                <a:ea typeface="Arial"/>
                <a:cs typeface="Arial"/>
                <a:sym typeface="Arial"/>
              </a:rPr>
              <a:t>Spécificité</a:t>
            </a:r>
            <a:endParaRPr/>
          </a:p>
          <a:p>
            <a:pPr marL="723900" marR="0" lvl="0" indent="-342900" algn="just" rtl="0">
              <a:lnSpc>
                <a:spcPct val="100000"/>
              </a:lnSpc>
              <a:spcBef>
                <a:spcPts val="0"/>
              </a:spcBef>
              <a:spcAft>
                <a:spcPts val="0"/>
              </a:spcAft>
              <a:buClr>
                <a:schemeClr val="dk2"/>
              </a:buClr>
              <a:buSzPts val="2400"/>
              <a:buFont typeface="Arial"/>
              <a:buChar char="•"/>
            </a:pPr>
            <a:r>
              <a:rPr lang="fr-FR" sz="2400">
                <a:solidFill>
                  <a:schemeClr val="dk2"/>
                </a:solidFill>
                <a:latin typeface="Arial"/>
                <a:ea typeface="Arial"/>
                <a:cs typeface="Arial"/>
                <a:sym typeface="Arial"/>
              </a:rPr>
              <a:t>Confrontation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7"/>
          <p:cNvSpPr/>
          <p:nvPr/>
        </p:nvSpPr>
        <p:spPr>
          <a:xfrm>
            <a:off x="713232" y="2627861"/>
            <a:ext cx="3419856" cy="1207008"/>
          </a:xfrm>
          <a:prstGeom prst="homePlate">
            <a:avLst>
              <a:gd name="adj"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7" name="Google Shape;237;p47"/>
          <p:cNvSpPr txBox="1"/>
          <p:nvPr/>
        </p:nvSpPr>
        <p:spPr>
          <a:xfrm>
            <a:off x="1210056" y="2996669"/>
            <a:ext cx="1755648"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800">
                <a:solidFill>
                  <a:schemeClr val="dk1"/>
                </a:solidFill>
                <a:latin typeface="Arial"/>
                <a:ea typeface="Arial"/>
                <a:cs typeface="Arial"/>
                <a:sym typeface="Arial"/>
              </a:rPr>
              <a:t>Présence</a:t>
            </a:r>
            <a:endParaRPr/>
          </a:p>
        </p:txBody>
      </p:sp>
      <p:cxnSp>
        <p:nvCxnSpPr>
          <p:cNvPr id="238" name="Google Shape;238;p47"/>
          <p:cNvCxnSpPr/>
          <p:nvPr/>
        </p:nvCxnSpPr>
        <p:spPr>
          <a:xfrm rot="10800000" flipH="1">
            <a:off x="3849624" y="1869625"/>
            <a:ext cx="877824" cy="969264"/>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239" name="Google Shape;239;p47"/>
          <p:cNvSpPr txBox="1"/>
          <p:nvPr/>
        </p:nvSpPr>
        <p:spPr>
          <a:xfrm>
            <a:off x="4645152" y="1115568"/>
            <a:ext cx="3054096"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a:solidFill>
                  <a:schemeClr val="dk1"/>
                </a:solidFill>
                <a:latin typeface="Arial"/>
                <a:ea typeface="Arial"/>
                <a:cs typeface="Arial"/>
                <a:sym typeface="Arial"/>
              </a:rPr>
              <a:t>Manifester son attention au jeune</a:t>
            </a:r>
            <a:r>
              <a:rPr lang="fr-FR" sz="1800">
                <a:solidFill>
                  <a:schemeClr val="dk1"/>
                </a:solidFill>
                <a:latin typeface="Arial"/>
                <a:ea typeface="Arial"/>
                <a:cs typeface="Arial"/>
                <a:sym typeface="Arial"/>
              </a:rPr>
              <a:t>. </a:t>
            </a:r>
            <a:endParaRPr/>
          </a:p>
        </p:txBody>
      </p:sp>
      <p:cxnSp>
        <p:nvCxnSpPr>
          <p:cNvPr id="240" name="Google Shape;240;p47"/>
          <p:cNvCxnSpPr>
            <a:stCxn id="236" idx="3"/>
          </p:cNvCxnSpPr>
          <p:nvPr/>
        </p:nvCxnSpPr>
        <p:spPr>
          <a:xfrm rot="10800000" flipH="1">
            <a:off x="4133088" y="2911865"/>
            <a:ext cx="1557600" cy="31950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241" name="Google Shape;241;p47"/>
          <p:cNvSpPr txBox="1"/>
          <p:nvPr/>
        </p:nvSpPr>
        <p:spPr>
          <a:xfrm>
            <a:off x="5952744" y="2503585"/>
            <a:ext cx="3054096"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a:solidFill>
                  <a:schemeClr val="dk1"/>
                </a:solidFill>
                <a:latin typeface="Arial"/>
                <a:ea typeface="Arial"/>
                <a:cs typeface="Arial"/>
                <a:sym typeface="Arial"/>
              </a:rPr>
              <a:t>L’importance des comportements non verbaux. </a:t>
            </a:r>
            <a:endParaRPr/>
          </a:p>
        </p:txBody>
      </p:sp>
      <p:cxnSp>
        <p:nvCxnSpPr>
          <p:cNvPr id="242" name="Google Shape;242;p47"/>
          <p:cNvCxnSpPr/>
          <p:nvPr/>
        </p:nvCxnSpPr>
        <p:spPr>
          <a:xfrm>
            <a:off x="3919728" y="3751772"/>
            <a:ext cx="1402080" cy="709134"/>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243" name="Google Shape;243;p47"/>
          <p:cNvSpPr txBox="1"/>
          <p:nvPr/>
        </p:nvSpPr>
        <p:spPr>
          <a:xfrm>
            <a:off x="5516880" y="4213580"/>
            <a:ext cx="3054096"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a:solidFill>
                  <a:schemeClr val="dk1"/>
                </a:solidFill>
                <a:latin typeface="Arial"/>
                <a:ea typeface="Arial"/>
                <a:cs typeface="Arial"/>
                <a:sym typeface="Arial"/>
              </a:rPr>
              <a:t>Son contraire est l’ignorance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8"/>
          <p:cNvSpPr/>
          <p:nvPr/>
        </p:nvSpPr>
        <p:spPr>
          <a:xfrm>
            <a:off x="713232" y="2627861"/>
            <a:ext cx="3419856" cy="1207008"/>
          </a:xfrm>
          <a:prstGeom prst="homePlate">
            <a:avLst>
              <a:gd name="adj"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0" name="Google Shape;250;p48"/>
          <p:cNvSpPr txBox="1"/>
          <p:nvPr/>
        </p:nvSpPr>
        <p:spPr>
          <a:xfrm>
            <a:off x="1210056" y="2996669"/>
            <a:ext cx="1755648"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800">
                <a:solidFill>
                  <a:schemeClr val="dk1"/>
                </a:solidFill>
                <a:latin typeface="Arial"/>
                <a:ea typeface="Arial"/>
                <a:cs typeface="Arial"/>
                <a:sym typeface="Arial"/>
              </a:rPr>
              <a:t>Respect</a:t>
            </a:r>
            <a:endParaRPr/>
          </a:p>
        </p:txBody>
      </p:sp>
      <p:cxnSp>
        <p:nvCxnSpPr>
          <p:cNvPr id="251" name="Google Shape;251;p48"/>
          <p:cNvCxnSpPr/>
          <p:nvPr/>
        </p:nvCxnSpPr>
        <p:spPr>
          <a:xfrm rot="10800000" flipH="1">
            <a:off x="3849624" y="1869625"/>
            <a:ext cx="877824" cy="969264"/>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52" name="Google Shape;252;p48"/>
          <p:cNvCxnSpPr/>
          <p:nvPr/>
        </p:nvCxnSpPr>
        <p:spPr>
          <a:xfrm rot="10800000" flipH="1">
            <a:off x="4133088" y="2911904"/>
            <a:ext cx="1557528" cy="215344"/>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53" name="Google Shape;253;p48"/>
          <p:cNvCxnSpPr/>
          <p:nvPr/>
        </p:nvCxnSpPr>
        <p:spPr>
          <a:xfrm>
            <a:off x="3849624" y="3694176"/>
            <a:ext cx="1472184" cy="76673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54" name="Google Shape;254;p48"/>
          <p:cNvCxnSpPr/>
          <p:nvPr/>
        </p:nvCxnSpPr>
        <p:spPr>
          <a:xfrm>
            <a:off x="3919728" y="3751772"/>
            <a:ext cx="1402080" cy="709134"/>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255" name="Google Shape;255;p48"/>
          <p:cNvSpPr txBox="1"/>
          <p:nvPr/>
        </p:nvSpPr>
        <p:spPr>
          <a:xfrm>
            <a:off x="4645152" y="1115568"/>
            <a:ext cx="305409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a:solidFill>
                  <a:schemeClr val="dk1"/>
                </a:solidFill>
                <a:latin typeface="Arial"/>
                <a:ea typeface="Arial"/>
                <a:cs typeface="Arial"/>
                <a:sym typeface="Arial"/>
              </a:rPr>
              <a:t>Le jeune est unique. </a:t>
            </a:r>
            <a:endParaRPr/>
          </a:p>
        </p:txBody>
      </p:sp>
      <p:sp>
        <p:nvSpPr>
          <p:cNvPr id="256" name="Google Shape;256;p48"/>
          <p:cNvSpPr txBox="1"/>
          <p:nvPr/>
        </p:nvSpPr>
        <p:spPr>
          <a:xfrm>
            <a:off x="5724144" y="2009342"/>
            <a:ext cx="3419856"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a:solidFill>
                  <a:schemeClr val="dk1"/>
                </a:solidFill>
                <a:latin typeface="Arial"/>
                <a:ea typeface="Arial"/>
                <a:cs typeface="Arial"/>
                <a:sym typeface="Arial"/>
              </a:rPr>
              <a:t>Le jeune a des ressources et du potentiel. </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57" name="Google Shape;257;p48"/>
          <p:cNvSpPr txBox="1"/>
          <p:nvPr/>
        </p:nvSpPr>
        <p:spPr>
          <a:xfrm>
            <a:off x="5516880" y="4213580"/>
            <a:ext cx="3316224"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a:solidFill>
                  <a:schemeClr val="dk1"/>
                </a:solidFill>
                <a:latin typeface="Arial"/>
                <a:ea typeface="Arial"/>
                <a:cs typeface="Arial"/>
                <a:sym typeface="Arial"/>
              </a:rPr>
              <a:t>J’accepte le jeune tel qu’il est, je lui permets d’être lui-même. </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9"/>
          <p:cNvSpPr/>
          <p:nvPr/>
        </p:nvSpPr>
        <p:spPr>
          <a:xfrm>
            <a:off x="713232" y="2627861"/>
            <a:ext cx="3419856" cy="1207008"/>
          </a:xfrm>
          <a:prstGeom prst="homePlate">
            <a:avLst>
              <a:gd name="adj"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 name="Google Shape;264;p49"/>
          <p:cNvSpPr txBox="1"/>
          <p:nvPr/>
        </p:nvSpPr>
        <p:spPr>
          <a:xfrm>
            <a:off x="1210056" y="2996669"/>
            <a:ext cx="1755648"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800">
                <a:solidFill>
                  <a:schemeClr val="dk1"/>
                </a:solidFill>
                <a:latin typeface="Arial"/>
                <a:ea typeface="Arial"/>
                <a:cs typeface="Arial"/>
                <a:sym typeface="Arial"/>
              </a:rPr>
              <a:t>Écoute</a:t>
            </a:r>
            <a:endParaRPr/>
          </a:p>
        </p:txBody>
      </p:sp>
      <p:sp>
        <p:nvSpPr>
          <p:cNvPr id="265" name="Google Shape;265;p49"/>
          <p:cNvSpPr txBox="1"/>
          <p:nvPr/>
        </p:nvSpPr>
        <p:spPr>
          <a:xfrm>
            <a:off x="4645152" y="1115568"/>
            <a:ext cx="305409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a:solidFill>
                  <a:schemeClr val="dk1"/>
                </a:solidFill>
                <a:latin typeface="Arial"/>
                <a:ea typeface="Arial"/>
                <a:cs typeface="Arial"/>
                <a:sym typeface="Arial"/>
              </a:rPr>
              <a:t>Inciter.</a:t>
            </a:r>
            <a:endParaRPr/>
          </a:p>
        </p:txBody>
      </p:sp>
      <p:sp>
        <p:nvSpPr>
          <p:cNvPr id="266" name="Google Shape;266;p49"/>
          <p:cNvSpPr txBox="1"/>
          <p:nvPr/>
        </p:nvSpPr>
        <p:spPr>
          <a:xfrm>
            <a:off x="5742432" y="2009342"/>
            <a:ext cx="3419856"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a:solidFill>
                  <a:schemeClr val="dk1"/>
                </a:solidFill>
                <a:latin typeface="Arial"/>
                <a:ea typeface="Arial"/>
                <a:cs typeface="Arial"/>
                <a:sym typeface="Arial"/>
              </a:rPr>
              <a:t>Utiliser les reflets. </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67" name="Google Shape;267;p49"/>
          <p:cNvSpPr txBox="1"/>
          <p:nvPr/>
        </p:nvSpPr>
        <p:spPr>
          <a:xfrm>
            <a:off x="5516880" y="4213580"/>
            <a:ext cx="3316224"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a:solidFill>
                  <a:schemeClr val="dk1"/>
                </a:solidFill>
                <a:latin typeface="Arial"/>
                <a:ea typeface="Arial"/>
                <a:cs typeface="Arial"/>
                <a:sym typeface="Arial"/>
              </a:rPr>
              <a:t>Faire silence. </a:t>
            </a:r>
            <a:endParaRPr/>
          </a:p>
        </p:txBody>
      </p:sp>
      <p:cxnSp>
        <p:nvCxnSpPr>
          <p:cNvPr id="268" name="Google Shape;268;p49"/>
          <p:cNvCxnSpPr/>
          <p:nvPr/>
        </p:nvCxnSpPr>
        <p:spPr>
          <a:xfrm rot="10800000" flipH="1">
            <a:off x="3849624" y="1869625"/>
            <a:ext cx="877824" cy="969264"/>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69" name="Google Shape;269;p49"/>
          <p:cNvCxnSpPr/>
          <p:nvPr/>
        </p:nvCxnSpPr>
        <p:spPr>
          <a:xfrm rot="10800000" flipH="1">
            <a:off x="4133088" y="2911904"/>
            <a:ext cx="1557528" cy="215344"/>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70" name="Google Shape;270;p49"/>
          <p:cNvCxnSpPr/>
          <p:nvPr/>
        </p:nvCxnSpPr>
        <p:spPr>
          <a:xfrm>
            <a:off x="3919728" y="3751772"/>
            <a:ext cx="1402080" cy="709134"/>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0"/>
          <p:cNvSpPr/>
          <p:nvPr/>
        </p:nvSpPr>
        <p:spPr>
          <a:xfrm>
            <a:off x="713232" y="2627861"/>
            <a:ext cx="3419856" cy="1207008"/>
          </a:xfrm>
          <a:prstGeom prst="homePlate">
            <a:avLst>
              <a:gd name="adj"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 name="Google Shape;277;p50"/>
          <p:cNvSpPr txBox="1"/>
          <p:nvPr/>
        </p:nvSpPr>
        <p:spPr>
          <a:xfrm>
            <a:off x="1153668" y="2911904"/>
            <a:ext cx="1755648"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800">
                <a:solidFill>
                  <a:schemeClr val="dk1"/>
                </a:solidFill>
                <a:latin typeface="Arial"/>
                <a:ea typeface="Arial"/>
                <a:cs typeface="Arial"/>
                <a:sym typeface="Arial"/>
              </a:rPr>
              <a:t>Empathie </a:t>
            </a:r>
            <a:endParaRPr sz="2800">
              <a:solidFill>
                <a:schemeClr val="dk1"/>
              </a:solidFill>
              <a:latin typeface="Arial"/>
              <a:ea typeface="Arial"/>
              <a:cs typeface="Arial"/>
              <a:sym typeface="Arial"/>
            </a:endParaRPr>
          </a:p>
        </p:txBody>
      </p:sp>
      <p:cxnSp>
        <p:nvCxnSpPr>
          <p:cNvPr id="278" name="Google Shape;278;p50"/>
          <p:cNvCxnSpPr/>
          <p:nvPr/>
        </p:nvCxnSpPr>
        <p:spPr>
          <a:xfrm rot="10800000" flipH="1">
            <a:off x="3849624" y="1869625"/>
            <a:ext cx="877824" cy="969264"/>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79" name="Google Shape;279;p50"/>
          <p:cNvCxnSpPr/>
          <p:nvPr/>
        </p:nvCxnSpPr>
        <p:spPr>
          <a:xfrm rot="10800000" flipH="1">
            <a:off x="4133088" y="2911904"/>
            <a:ext cx="1557528" cy="215344"/>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80" name="Google Shape;280;p50"/>
          <p:cNvCxnSpPr/>
          <p:nvPr/>
        </p:nvCxnSpPr>
        <p:spPr>
          <a:xfrm>
            <a:off x="3919728" y="3751772"/>
            <a:ext cx="1402080" cy="709134"/>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281" name="Google Shape;281;p50"/>
          <p:cNvSpPr txBox="1"/>
          <p:nvPr/>
        </p:nvSpPr>
        <p:spPr>
          <a:xfrm>
            <a:off x="4645152" y="1115568"/>
            <a:ext cx="3054096"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a:solidFill>
                  <a:schemeClr val="dk1"/>
                </a:solidFill>
                <a:latin typeface="Arial"/>
                <a:ea typeface="Arial"/>
                <a:cs typeface="Arial"/>
                <a:sym typeface="Arial"/>
              </a:rPr>
              <a:t>Accompagner l’autre. </a:t>
            </a:r>
            <a:endParaRPr/>
          </a:p>
        </p:txBody>
      </p:sp>
      <p:sp>
        <p:nvSpPr>
          <p:cNvPr id="282" name="Google Shape;282;p50"/>
          <p:cNvSpPr txBox="1"/>
          <p:nvPr/>
        </p:nvSpPr>
        <p:spPr>
          <a:xfrm>
            <a:off x="5989320" y="2296251"/>
            <a:ext cx="3419856"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a:solidFill>
                  <a:schemeClr val="dk1"/>
                </a:solidFill>
                <a:latin typeface="Arial"/>
                <a:ea typeface="Arial"/>
                <a:cs typeface="Arial"/>
                <a:sym typeface="Arial"/>
              </a:rPr>
              <a:t>Utiliser un langage approprié. </a:t>
            </a:r>
            <a:endParaRPr/>
          </a:p>
        </p:txBody>
      </p:sp>
      <p:sp>
        <p:nvSpPr>
          <p:cNvPr id="283" name="Google Shape;283;p50"/>
          <p:cNvSpPr txBox="1"/>
          <p:nvPr/>
        </p:nvSpPr>
        <p:spPr>
          <a:xfrm>
            <a:off x="5681472" y="3719445"/>
            <a:ext cx="3316224" cy="19389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a:solidFill>
                  <a:schemeClr val="dk1"/>
                </a:solidFill>
                <a:latin typeface="Arial"/>
                <a:ea typeface="Arial"/>
                <a:cs typeface="Arial"/>
                <a:sym typeface="Arial"/>
              </a:rPr>
              <a:t>Utiliser judicieusement le résumé́, le reflet empathique, la reformulation </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1"/>
          <p:cNvSpPr/>
          <p:nvPr/>
        </p:nvSpPr>
        <p:spPr>
          <a:xfrm>
            <a:off x="713232" y="2627861"/>
            <a:ext cx="3419856" cy="1207008"/>
          </a:xfrm>
          <a:prstGeom prst="homePlate">
            <a:avLst>
              <a:gd name="adj"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 name="Google Shape;290;p51"/>
          <p:cNvSpPr txBox="1"/>
          <p:nvPr/>
        </p:nvSpPr>
        <p:spPr>
          <a:xfrm>
            <a:off x="1042416" y="2969755"/>
            <a:ext cx="2258568"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800">
                <a:solidFill>
                  <a:schemeClr val="dk1"/>
                </a:solidFill>
                <a:latin typeface="Arial"/>
                <a:ea typeface="Arial"/>
                <a:cs typeface="Arial"/>
                <a:sym typeface="Arial"/>
              </a:rPr>
              <a:t>Authenticité</a:t>
            </a:r>
            <a:endParaRPr sz="2800">
              <a:solidFill>
                <a:schemeClr val="dk1"/>
              </a:solidFill>
              <a:latin typeface="Arial"/>
              <a:ea typeface="Arial"/>
              <a:cs typeface="Arial"/>
              <a:sym typeface="Arial"/>
            </a:endParaRPr>
          </a:p>
        </p:txBody>
      </p:sp>
      <p:sp>
        <p:nvSpPr>
          <p:cNvPr id="291" name="Google Shape;291;p51"/>
          <p:cNvSpPr txBox="1"/>
          <p:nvPr/>
        </p:nvSpPr>
        <p:spPr>
          <a:xfrm>
            <a:off x="5586984" y="4373376"/>
            <a:ext cx="341985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a:solidFill>
                  <a:schemeClr val="dk1"/>
                </a:solidFill>
                <a:latin typeface="Arial"/>
                <a:ea typeface="Arial"/>
                <a:cs typeface="Arial"/>
                <a:sym typeface="Arial"/>
              </a:rPr>
              <a:t>Je suis vrai et naturel. </a:t>
            </a:r>
            <a:endParaRPr/>
          </a:p>
        </p:txBody>
      </p:sp>
      <p:sp>
        <p:nvSpPr>
          <p:cNvPr id="292" name="Google Shape;292;p51"/>
          <p:cNvSpPr txBox="1"/>
          <p:nvPr/>
        </p:nvSpPr>
        <p:spPr>
          <a:xfrm>
            <a:off x="4645152" y="1115568"/>
            <a:ext cx="3730752"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a:solidFill>
                  <a:schemeClr val="dk1"/>
                </a:solidFill>
                <a:latin typeface="Arial"/>
                <a:ea typeface="Arial"/>
                <a:cs typeface="Arial"/>
                <a:sym typeface="Arial"/>
              </a:rPr>
              <a:t>Je suis en accord avec mon rôle. </a:t>
            </a:r>
            <a:endParaRPr/>
          </a:p>
        </p:txBody>
      </p:sp>
      <p:cxnSp>
        <p:nvCxnSpPr>
          <p:cNvPr id="293" name="Google Shape;293;p51"/>
          <p:cNvCxnSpPr/>
          <p:nvPr/>
        </p:nvCxnSpPr>
        <p:spPr>
          <a:xfrm rot="10800000" flipH="1">
            <a:off x="3849624" y="1869625"/>
            <a:ext cx="877824" cy="969264"/>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94" name="Google Shape;294;p51"/>
          <p:cNvCxnSpPr/>
          <p:nvPr/>
        </p:nvCxnSpPr>
        <p:spPr>
          <a:xfrm>
            <a:off x="3919728" y="3751772"/>
            <a:ext cx="1402080" cy="709134"/>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2"/>
          <p:cNvSpPr/>
          <p:nvPr/>
        </p:nvSpPr>
        <p:spPr>
          <a:xfrm>
            <a:off x="713232" y="2627861"/>
            <a:ext cx="3419856" cy="1207008"/>
          </a:xfrm>
          <a:prstGeom prst="homePlate">
            <a:avLst>
              <a:gd name="adj"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 name="Google Shape;301;p52"/>
          <p:cNvSpPr txBox="1"/>
          <p:nvPr/>
        </p:nvSpPr>
        <p:spPr>
          <a:xfrm>
            <a:off x="1042416" y="2969755"/>
            <a:ext cx="2258568"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800">
                <a:solidFill>
                  <a:schemeClr val="dk1"/>
                </a:solidFill>
                <a:latin typeface="Arial"/>
                <a:ea typeface="Arial"/>
                <a:cs typeface="Arial"/>
                <a:sym typeface="Arial"/>
              </a:rPr>
              <a:t>Spécificité</a:t>
            </a:r>
            <a:endParaRPr/>
          </a:p>
        </p:txBody>
      </p:sp>
      <p:cxnSp>
        <p:nvCxnSpPr>
          <p:cNvPr id="302" name="Google Shape;302;p52"/>
          <p:cNvCxnSpPr/>
          <p:nvPr/>
        </p:nvCxnSpPr>
        <p:spPr>
          <a:xfrm rot="10800000" flipH="1">
            <a:off x="3694176" y="1595953"/>
            <a:ext cx="877824" cy="969264"/>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303" name="Google Shape;303;p52"/>
          <p:cNvCxnSpPr/>
          <p:nvPr/>
        </p:nvCxnSpPr>
        <p:spPr>
          <a:xfrm>
            <a:off x="3919728" y="3751772"/>
            <a:ext cx="1402080" cy="709134"/>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304" name="Google Shape;304;p52"/>
          <p:cNvSpPr txBox="1"/>
          <p:nvPr/>
        </p:nvSpPr>
        <p:spPr>
          <a:xfrm>
            <a:off x="1865376" y="299965"/>
            <a:ext cx="7187184"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a:solidFill>
                  <a:schemeClr val="dk1"/>
                </a:solidFill>
                <a:latin typeface="Arial"/>
                <a:ea typeface="Arial"/>
                <a:cs typeface="Arial"/>
                <a:sym typeface="Arial"/>
              </a:rPr>
              <a:t>J’aide mon client à clarifier, préciser, accentuer, son vécu, ses perceptions, ses émotions, ses intentions, ses croyances, etc. </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305" name="Google Shape;305;p52"/>
          <p:cNvSpPr txBox="1"/>
          <p:nvPr/>
        </p:nvSpPr>
        <p:spPr>
          <a:xfrm>
            <a:off x="5458968" y="3751772"/>
            <a:ext cx="3419856"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a:solidFill>
                  <a:schemeClr val="dk1"/>
                </a:solidFill>
                <a:latin typeface="Arial"/>
                <a:ea typeface="Arial"/>
                <a:cs typeface="Arial"/>
                <a:sym typeface="Arial"/>
              </a:rPr>
              <a:t>J’utilise des questions ouvertes, des questions d’exceptions, etc.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3"/>
          <p:cNvSpPr txBox="1"/>
          <p:nvPr/>
        </p:nvSpPr>
        <p:spPr>
          <a:xfrm>
            <a:off x="457200" y="1600201"/>
            <a:ext cx="8229600" cy="43490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a:solidFill>
                <a:srgbClr val="17375E"/>
              </a:solidFill>
              <a:latin typeface="Cabin"/>
              <a:ea typeface="Cabin"/>
              <a:cs typeface="Cabin"/>
              <a:sym typeface="Cabin"/>
            </a:endParaRPr>
          </a:p>
        </p:txBody>
      </p:sp>
      <p:sp>
        <p:nvSpPr>
          <p:cNvPr id="312" name="Google Shape;312;p53"/>
          <p:cNvSpPr txBox="1"/>
          <p:nvPr/>
        </p:nvSpPr>
        <p:spPr>
          <a:xfrm>
            <a:off x="457200" y="2264802"/>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4000">
                <a:solidFill>
                  <a:srgbClr val="C00000"/>
                </a:solidFill>
                <a:latin typeface="Cabin"/>
                <a:ea typeface="Cabin"/>
                <a:cs typeface="Cabin"/>
                <a:sym typeface="Cabin"/>
              </a:rPr>
              <a:t>Activité : Étude de cas</a:t>
            </a:r>
            <a:endParaRPr sz="4000">
              <a:solidFill>
                <a:srgbClr val="C00000"/>
              </a:solidFill>
              <a:latin typeface="Cabin"/>
              <a:ea typeface="Cabin"/>
              <a:cs typeface="Cabin"/>
              <a:sym typeface="Cabin"/>
            </a:endParaRPr>
          </a:p>
        </p:txBody>
      </p:sp>
      <p:sp>
        <p:nvSpPr>
          <p:cNvPr id="313" name="Google Shape;313;p53" descr="ésultats de recherche d'images pour « étude de cas »"/>
          <p:cNvSpPr/>
          <p:nvPr/>
        </p:nvSpPr>
        <p:spPr>
          <a:xfrm>
            <a:off x="-1" y="-1"/>
            <a:ext cx="3550025" cy="25997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4"/>
          <p:cNvSpPr txBox="1"/>
          <p:nvPr/>
        </p:nvSpPr>
        <p:spPr>
          <a:xfrm>
            <a:off x="1613647" y="1936376"/>
            <a:ext cx="5701553" cy="25459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0" name="Google Shape;320;p54"/>
          <p:cNvSpPr txBox="1"/>
          <p:nvPr/>
        </p:nvSpPr>
        <p:spPr>
          <a:xfrm>
            <a:off x="868198" y="3949969"/>
            <a:ext cx="7462538" cy="103649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fr-FR" sz="3200" cap="none">
                <a:solidFill>
                  <a:srgbClr val="C00000"/>
                </a:solidFill>
                <a:latin typeface="Cabin"/>
                <a:ea typeface="Cabin"/>
                <a:cs typeface="Cabin"/>
                <a:sym typeface="Cabin"/>
              </a:rPr>
              <a:t>QUESTIONS</a:t>
            </a:r>
            <a:endParaRPr/>
          </a:p>
          <a:p>
            <a:pPr marL="0" marR="0" lvl="0" indent="0" algn="ctr" rtl="0">
              <a:lnSpc>
                <a:spcPct val="90000"/>
              </a:lnSpc>
              <a:spcBef>
                <a:spcPts val="0"/>
              </a:spcBef>
              <a:spcAft>
                <a:spcPts val="0"/>
              </a:spcAft>
              <a:buNone/>
            </a:pPr>
            <a:r>
              <a:rPr lang="fr-FR" sz="3200" cap="none">
                <a:solidFill>
                  <a:srgbClr val="C00000"/>
                </a:solidFill>
                <a:latin typeface="Cabin"/>
                <a:ea typeface="Cabin"/>
                <a:cs typeface="Cabin"/>
                <a:sym typeface="Cabin"/>
              </a:rPr>
              <a:t> </a:t>
            </a:r>
            <a:endParaRPr sz="3200" cap="none">
              <a:solidFill>
                <a:srgbClr val="C00000"/>
              </a:solidFill>
              <a:latin typeface="Cabin"/>
              <a:ea typeface="Cabin"/>
              <a:cs typeface="Cabin"/>
              <a:sym typeface="Cabin"/>
            </a:endParaRPr>
          </a:p>
        </p:txBody>
      </p:sp>
      <p:pic>
        <p:nvPicPr>
          <p:cNvPr id="321" name="Google Shape;321;p54" descr="ésultats de recherche d'images pour « questions »"/>
          <p:cNvPicPr preferRelativeResize="0"/>
          <p:nvPr/>
        </p:nvPicPr>
        <p:blipFill rotWithShape="1">
          <a:blip r:embed="rId3">
            <a:alphaModFix/>
          </a:blip>
          <a:srcRect/>
          <a:stretch/>
        </p:blipFill>
        <p:spPr>
          <a:xfrm>
            <a:off x="703383" y="348098"/>
            <a:ext cx="8124093" cy="317655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5"/>
          <p:cNvSpPr txBox="1"/>
          <p:nvPr/>
        </p:nvSpPr>
        <p:spPr>
          <a:xfrm>
            <a:off x="376517" y="2227325"/>
            <a:ext cx="8450959" cy="12640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3600" cap="none">
                <a:solidFill>
                  <a:schemeClr val="lt1"/>
                </a:solidFill>
                <a:latin typeface="Cabin"/>
                <a:ea typeface="Cabin"/>
                <a:cs typeface="Cabin"/>
                <a:sym typeface="Cabin"/>
              </a:rPr>
              <a:t>MERCI POUR VOTRE ATTENTION</a:t>
            </a:r>
            <a:endParaRPr sz="3600" cap="none">
              <a:solidFill>
                <a:schemeClr val="lt1"/>
              </a:solidFill>
              <a:latin typeface="Cabin"/>
              <a:ea typeface="Cabin"/>
              <a:cs typeface="Cabin"/>
              <a:sym typeface="Cabin"/>
            </a:endParaRPr>
          </a:p>
          <a:p>
            <a:pPr marL="0" marR="0" lvl="0" indent="0" algn="ctr" rtl="0">
              <a:spcBef>
                <a:spcPts val="0"/>
              </a:spcBef>
              <a:spcAft>
                <a:spcPts val="0"/>
              </a:spcAft>
              <a:buNone/>
            </a:pPr>
            <a:endParaRPr sz="3600" cap="none">
              <a:solidFill>
                <a:schemeClr val="lt1"/>
              </a:solidFill>
              <a:latin typeface="Cabin"/>
              <a:ea typeface="Cabin"/>
              <a:cs typeface="Cabin"/>
              <a:sym typeface="Cabin"/>
            </a:endParaRPr>
          </a:p>
          <a:p>
            <a:pPr marL="571500" marR="0" lvl="0" indent="-342900" algn="l" rtl="0">
              <a:spcBef>
                <a:spcPts val="0"/>
              </a:spcBef>
              <a:spcAft>
                <a:spcPts val="0"/>
              </a:spcAft>
              <a:buClr>
                <a:schemeClr val="dk1"/>
              </a:buClr>
              <a:buSzPts val="3600"/>
              <a:buFont typeface="Arial"/>
              <a:buNone/>
            </a:pPr>
            <a:endParaRPr sz="3600" i="1">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20"/>
          <p:cNvSpPr txBox="1"/>
          <p:nvPr/>
        </p:nvSpPr>
        <p:spPr>
          <a:xfrm>
            <a:off x="260350" y="350203"/>
            <a:ext cx="7969250" cy="6492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00000"/>
              </a:buClr>
              <a:buSzPts val="2800"/>
              <a:buFont typeface="Cabin"/>
              <a:buNone/>
            </a:pPr>
            <a:r>
              <a:rPr lang="fr-FR" sz="2800" cap="none">
                <a:solidFill>
                  <a:srgbClr val="C00000"/>
                </a:solidFill>
                <a:latin typeface="Cabin"/>
                <a:ea typeface="Cabin"/>
                <a:cs typeface="Cabin"/>
                <a:sym typeface="Cabin"/>
              </a:rPr>
              <a:t>OBJECTIFS DE LA FORMATION </a:t>
            </a:r>
            <a:endParaRPr/>
          </a:p>
        </p:txBody>
      </p:sp>
      <p:pic>
        <p:nvPicPr>
          <p:cNvPr id="62" name="Google Shape;62;p20"/>
          <p:cNvPicPr preferRelativeResize="0"/>
          <p:nvPr/>
        </p:nvPicPr>
        <p:blipFill rotWithShape="1">
          <a:blip r:embed="rId3">
            <a:alphaModFix/>
          </a:blip>
          <a:srcRect/>
          <a:stretch/>
        </p:blipFill>
        <p:spPr>
          <a:xfrm>
            <a:off x="7142166" y="0"/>
            <a:ext cx="1617786" cy="999490"/>
          </a:xfrm>
          <a:prstGeom prst="rect">
            <a:avLst/>
          </a:prstGeom>
          <a:noFill/>
          <a:ln>
            <a:noFill/>
          </a:ln>
        </p:spPr>
      </p:pic>
      <p:sp>
        <p:nvSpPr>
          <p:cNvPr id="63" name="Google Shape;63;p20"/>
          <p:cNvSpPr txBox="1"/>
          <p:nvPr/>
        </p:nvSpPr>
        <p:spPr>
          <a:xfrm>
            <a:off x="260350" y="1170246"/>
            <a:ext cx="8499602" cy="3724096"/>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609600" marR="0" lvl="0" indent="-609600" algn="l" rtl="0">
              <a:spcBef>
                <a:spcPts val="0"/>
              </a:spcBef>
              <a:spcAft>
                <a:spcPts val="0"/>
              </a:spcAft>
              <a:buNone/>
            </a:pPr>
            <a:r>
              <a:rPr lang="fr-FR" sz="2400">
                <a:solidFill>
                  <a:schemeClr val="dk1"/>
                </a:solidFill>
                <a:latin typeface="Arial"/>
                <a:ea typeface="Arial"/>
                <a:cs typeface="Arial"/>
                <a:sym typeface="Arial"/>
              </a:rPr>
              <a:t>À la fin de cette formation, vous aurez :</a:t>
            </a:r>
            <a:endParaRPr/>
          </a:p>
          <a:p>
            <a:pPr marL="609600" marR="0" lvl="0" indent="-609600" algn="l" rtl="0">
              <a:spcBef>
                <a:spcPts val="0"/>
              </a:spcBef>
              <a:spcAft>
                <a:spcPts val="0"/>
              </a:spcAft>
              <a:buNone/>
            </a:pPr>
            <a:endParaRPr sz="2400">
              <a:solidFill>
                <a:schemeClr val="dk2"/>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Char char="•"/>
            </a:pPr>
            <a:r>
              <a:rPr lang="fr-FR" sz="2400">
                <a:solidFill>
                  <a:schemeClr val="dk1"/>
                </a:solidFill>
                <a:latin typeface="Arial"/>
                <a:ea typeface="Arial"/>
                <a:cs typeface="Arial"/>
                <a:sym typeface="Arial"/>
              </a:rPr>
              <a:t>Connu les théories fondamentales en counseling de carrière </a:t>
            </a:r>
            <a:endParaRPr/>
          </a:p>
          <a:p>
            <a:pPr marL="342900" marR="0" lvl="0" indent="-342900" algn="l" rtl="0">
              <a:spcBef>
                <a:spcPts val="0"/>
              </a:spcBef>
              <a:spcAft>
                <a:spcPts val="0"/>
              </a:spcAft>
              <a:buClr>
                <a:schemeClr val="dk1"/>
              </a:buClr>
              <a:buSzPts val="2400"/>
              <a:buFont typeface="Arial"/>
              <a:buChar char="•"/>
            </a:pPr>
            <a:r>
              <a:rPr lang="fr-FR" sz="2400">
                <a:solidFill>
                  <a:schemeClr val="dk1"/>
                </a:solidFill>
                <a:latin typeface="Arial"/>
                <a:ea typeface="Arial"/>
                <a:cs typeface="Arial"/>
                <a:sym typeface="Arial"/>
              </a:rPr>
              <a:t>Identifié les compétences du coach et vous saurez les utiliser</a:t>
            </a:r>
            <a:endParaRPr/>
          </a:p>
          <a:p>
            <a:pPr marL="342900" marR="0" lvl="0" indent="-342900" algn="l" rtl="0">
              <a:spcBef>
                <a:spcPts val="0"/>
              </a:spcBef>
              <a:spcAft>
                <a:spcPts val="0"/>
              </a:spcAft>
              <a:buClr>
                <a:schemeClr val="dk1"/>
              </a:buClr>
              <a:buSzPts val="2400"/>
              <a:buFont typeface="Arial"/>
              <a:buChar char="•"/>
            </a:pPr>
            <a:r>
              <a:rPr lang="fr-FR" sz="2400">
                <a:solidFill>
                  <a:schemeClr val="dk1"/>
                </a:solidFill>
                <a:latin typeface="Arial"/>
                <a:ea typeface="Arial"/>
                <a:cs typeface="Arial"/>
                <a:sym typeface="Arial"/>
              </a:rPr>
              <a:t>Acquis des outils pour aider les jeunes dans leur démarche professionnelle</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609600" marR="0" lvl="0" indent="-609600" algn="l" rtl="0">
              <a:spcBef>
                <a:spcPts val="0"/>
              </a:spcBef>
              <a:spcAft>
                <a:spcPts val="0"/>
              </a:spcAft>
              <a:buNone/>
            </a:pPr>
            <a:endParaRPr sz="2000">
              <a:solidFill>
                <a:schemeClr val="dk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21" descr="ésultats de recherche d'images pour « information knowledge »"/>
          <p:cNvPicPr preferRelativeResize="0"/>
          <p:nvPr/>
        </p:nvPicPr>
        <p:blipFill rotWithShape="1">
          <a:blip r:embed="rId3">
            <a:alphaModFix/>
          </a:blip>
          <a:srcRect/>
          <a:stretch/>
        </p:blipFill>
        <p:spPr>
          <a:xfrm>
            <a:off x="1213338" y="791306"/>
            <a:ext cx="6348047" cy="4969725"/>
          </a:xfrm>
          <a:prstGeom prst="rect">
            <a:avLst/>
          </a:prstGeom>
          <a:noFill/>
          <a:ln>
            <a:noFill/>
          </a:ln>
        </p:spPr>
      </p:pic>
      <p:sp>
        <p:nvSpPr>
          <p:cNvPr id="70" name="Google Shape;70;p21"/>
          <p:cNvSpPr txBox="1"/>
          <p:nvPr/>
        </p:nvSpPr>
        <p:spPr>
          <a:xfrm>
            <a:off x="1541929" y="340659"/>
            <a:ext cx="6019456"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800" cap="none">
                <a:solidFill>
                  <a:srgbClr val="C00000"/>
                </a:solidFill>
                <a:latin typeface="Cabin"/>
                <a:ea typeface="Cabin"/>
                <a:cs typeface="Cabin"/>
                <a:sym typeface="Cabin"/>
              </a:rPr>
              <a:t>D’ICI LA FIN DES 5 JOURS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22"/>
          <p:cNvSpPr txBox="1"/>
          <p:nvPr/>
        </p:nvSpPr>
        <p:spPr>
          <a:xfrm>
            <a:off x="1613647" y="1936376"/>
            <a:ext cx="5701553" cy="25459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 name="Google Shape;77;p22"/>
          <p:cNvSpPr txBox="1"/>
          <p:nvPr/>
        </p:nvSpPr>
        <p:spPr>
          <a:xfrm>
            <a:off x="1479176" y="1698532"/>
            <a:ext cx="6185647" cy="25459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3600">
                <a:solidFill>
                  <a:schemeClr val="dk1"/>
                </a:solidFill>
                <a:latin typeface="Arial"/>
                <a:ea typeface="Arial"/>
                <a:cs typeface="Arial"/>
                <a:sym typeface="Arial"/>
              </a:rPr>
              <a:t>Nous sommes notre propre outil de travail… </a:t>
            </a:r>
            <a:endParaRPr/>
          </a:p>
          <a:p>
            <a:pPr marL="0" marR="0" lvl="0" indent="0" algn="ctr" rtl="0">
              <a:spcBef>
                <a:spcPts val="0"/>
              </a:spcBef>
              <a:spcAft>
                <a:spcPts val="0"/>
              </a:spcAft>
              <a:buNone/>
            </a:pPr>
            <a:endParaRPr sz="3600" i="1">
              <a:solidFill>
                <a:schemeClr val="dk1"/>
              </a:solidFill>
              <a:latin typeface="Arial"/>
              <a:ea typeface="Arial"/>
              <a:cs typeface="Arial"/>
              <a:sym typeface="Arial"/>
            </a:endParaRPr>
          </a:p>
        </p:txBody>
      </p:sp>
      <p:pic>
        <p:nvPicPr>
          <p:cNvPr id="78" name="Google Shape;78;p22" descr="ésultats de recherche d'images pour « photo Livre »"/>
          <p:cNvPicPr preferRelativeResize="0"/>
          <p:nvPr/>
        </p:nvPicPr>
        <p:blipFill rotWithShape="1">
          <a:blip r:embed="rId3">
            <a:alphaModFix/>
          </a:blip>
          <a:srcRect/>
          <a:stretch/>
        </p:blipFill>
        <p:spPr>
          <a:xfrm>
            <a:off x="4805337" y="3616978"/>
            <a:ext cx="3964989" cy="17307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3"/>
          <p:cNvSpPr txBox="1"/>
          <p:nvPr/>
        </p:nvSpPr>
        <p:spPr>
          <a:xfrm>
            <a:off x="219456" y="1664208"/>
            <a:ext cx="8705088" cy="3785652"/>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2"/>
              </a:buClr>
              <a:buSzPts val="2400"/>
              <a:buFont typeface="Arial"/>
              <a:buChar char="•"/>
            </a:pPr>
            <a:r>
              <a:rPr lang="fr-FR" sz="2400">
                <a:solidFill>
                  <a:schemeClr val="dk2"/>
                </a:solidFill>
                <a:latin typeface="Arial"/>
                <a:ea typeface="Arial"/>
                <a:cs typeface="Arial"/>
                <a:sym typeface="Arial"/>
              </a:rPr>
              <a:t>Sans la théorie, l’intervenant peut pratiquer n'importe comment, il s'éparpille, mais il n’est pas en mesure de faire des liens de cause à effet. </a:t>
            </a:r>
            <a:endParaRPr/>
          </a:p>
          <a:p>
            <a:pPr marL="285750" marR="0" lvl="0" indent="-285750" algn="just" rtl="0">
              <a:spcBef>
                <a:spcPts val="0"/>
              </a:spcBef>
              <a:spcAft>
                <a:spcPts val="0"/>
              </a:spcAft>
              <a:buClr>
                <a:schemeClr val="dk2"/>
              </a:buClr>
              <a:buSzPts val="2400"/>
              <a:buFont typeface="Arial"/>
              <a:buChar char="•"/>
            </a:pPr>
            <a:r>
              <a:rPr lang="fr-FR" sz="2400">
                <a:solidFill>
                  <a:schemeClr val="dk2"/>
                </a:solidFill>
                <a:latin typeface="Arial"/>
                <a:ea typeface="Arial"/>
                <a:cs typeface="Arial"/>
                <a:sym typeface="Arial"/>
              </a:rPr>
              <a:t>La théorie est une boite à outils où le coach peut aller se servir pour pratiquer. </a:t>
            </a:r>
            <a:endParaRPr/>
          </a:p>
          <a:p>
            <a:pPr marL="285750" marR="0" lvl="0" indent="-285750" algn="just" rtl="0">
              <a:spcBef>
                <a:spcPts val="0"/>
              </a:spcBef>
              <a:spcAft>
                <a:spcPts val="0"/>
              </a:spcAft>
              <a:buClr>
                <a:schemeClr val="dk2"/>
              </a:buClr>
              <a:buSzPts val="2400"/>
              <a:buFont typeface="Arial"/>
              <a:buChar char="•"/>
            </a:pPr>
            <a:r>
              <a:rPr lang="fr-FR" sz="2400">
                <a:solidFill>
                  <a:schemeClr val="dk2"/>
                </a:solidFill>
                <a:latin typeface="Arial"/>
                <a:ea typeface="Arial"/>
                <a:cs typeface="Arial"/>
                <a:sym typeface="Arial"/>
              </a:rPr>
              <a:t>La pratique a besoin de la théorie pour synthétiser toutes les expériences vécues. </a:t>
            </a:r>
            <a:endParaRPr/>
          </a:p>
          <a:p>
            <a:pPr marL="285750" marR="0" lvl="0" indent="-285750" algn="just" rtl="0">
              <a:spcBef>
                <a:spcPts val="0"/>
              </a:spcBef>
              <a:spcAft>
                <a:spcPts val="0"/>
              </a:spcAft>
              <a:buClr>
                <a:schemeClr val="dk2"/>
              </a:buClr>
              <a:buSzPts val="2400"/>
              <a:buFont typeface="Arial"/>
              <a:buChar char="•"/>
            </a:pPr>
            <a:r>
              <a:rPr lang="fr-FR" sz="2400">
                <a:solidFill>
                  <a:schemeClr val="dk2"/>
                </a:solidFill>
                <a:latin typeface="Arial"/>
                <a:ea typeface="Arial"/>
                <a:cs typeface="Arial"/>
                <a:sym typeface="Arial"/>
              </a:rPr>
              <a:t>Pratiquer sans théorie ou faire des théories sans pratiquer : ce sont deux manières de faire inadéquates. </a:t>
            </a:r>
            <a:endParaRPr/>
          </a:p>
          <a:p>
            <a:pPr marL="285750" marR="0" lvl="0" indent="-13335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5" name="Google Shape;85;p23"/>
          <p:cNvSpPr/>
          <p:nvPr/>
        </p:nvSpPr>
        <p:spPr>
          <a:xfrm>
            <a:off x="0" y="508939"/>
            <a:ext cx="8705088" cy="954107"/>
          </a:xfrm>
          <a:prstGeom prst="rect">
            <a:avLst/>
          </a:prstGeom>
          <a:noFill/>
          <a:ln>
            <a:noFill/>
          </a:ln>
        </p:spPr>
        <p:txBody>
          <a:bodyPr spcFirstLastPara="1" wrap="square" lIns="91425" tIns="45700" rIns="91425" bIns="45700" anchor="t" anchorCtr="0">
            <a:noAutofit/>
          </a:bodyPr>
          <a:lstStyle/>
          <a:p>
            <a:pPr marL="381000" marR="0" lvl="0" indent="0" algn="l" rtl="0">
              <a:spcBef>
                <a:spcPts val="0"/>
              </a:spcBef>
              <a:spcAft>
                <a:spcPts val="0"/>
              </a:spcAft>
              <a:buNone/>
            </a:pPr>
            <a:r>
              <a:rPr lang="fr-FR" sz="2800" cap="none">
                <a:solidFill>
                  <a:srgbClr val="C00000"/>
                </a:solidFill>
                <a:latin typeface="Cabin"/>
                <a:ea typeface="Cabin"/>
                <a:cs typeface="Cabin"/>
                <a:sym typeface="Cabin"/>
              </a:rPr>
              <a:t>POURQUOI LA THÉORIE EST-ELLE IMPORTANTE POUR L’INTERVENANT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4"/>
          <p:cNvSpPr/>
          <p:nvPr/>
        </p:nvSpPr>
        <p:spPr>
          <a:xfrm>
            <a:off x="203877" y="1766705"/>
            <a:ext cx="8297333" cy="3693319"/>
          </a:xfrm>
          <a:prstGeom prst="rect">
            <a:avLst/>
          </a:prstGeom>
          <a:noFill/>
          <a:ln>
            <a:noFill/>
          </a:ln>
        </p:spPr>
        <p:txBody>
          <a:bodyPr spcFirstLastPara="1" wrap="square" lIns="91425" tIns="45700" rIns="91425" bIns="45700" anchor="t" anchorCtr="0">
            <a:noAutofit/>
          </a:bodyPr>
          <a:lstStyle/>
          <a:p>
            <a:pPr marL="381000" marR="0" lvl="0" indent="0" algn="just" rtl="0">
              <a:lnSpc>
                <a:spcPct val="100000"/>
              </a:lnSpc>
              <a:spcBef>
                <a:spcPts val="0"/>
              </a:spcBef>
              <a:spcAft>
                <a:spcPts val="0"/>
              </a:spcAft>
              <a:buNone/>
            </a:pPr>
            <a:r>
              <a:rPr lang="fr-FR" sz="2400">
                <a:solidFill>
                  <a:schemeClr val="dk2"/>
                </a:solidFill>
                <a:latin typeface="Arial"/>
                <a:ea typeface="Arial"/>
                <a:cs typeface="Arial"/>
                <a:sym typeface="Arial"/>
              </a:rPr>
              <a:t>Le counseling est une manière d’entrer en relation qui repose sur des principes établis et des savoir-faire particuliers dans le but de faciliter la connaissance de soi, l’acceptation et la croissance émotionnelle et le développement optimal des ressources personnelles. L’objectif final est de fournir à l’individu l’opportunité d’évoluer vers une façon de vivre plus satisfaisante en augmentant ses propres ressources</a:t>
            </a:r>
            <a:r>
              <a:rPr lang="fr-FR" sz="2400">
                <a:solidFill>
                  <a:schemeClr val="dk1"/>
                </a:solidFill>
                <a:latin typeface="Arial"/>
                <a:ea typeface="Arial"/>
                <a:cs typeface="Arial"/>
                <a:sym typeface="Arial"/>
              </a:rPr>
              <a:t>. </a:t>
            </a:r>
            <a:endParaRPr/>
          </a:p>
          <a:p>
            <a:pPr marL="723900" marR="0" lvl="0" indent="-342900" algn="just" rtl="0">
              <a:lnSpc>
                <a:spcPct val="100000"/>
              </a:lnSpc>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723900" marR="0" lvl="0" indent="-342900" algn="r" rtl="0">
              <a:lnSpc>
                <a:spcPct val="100000"/>
              </a:lnSpc>
              <a:spcBef>
                <a:spcPts val="0"/>
              </a:spcBef>
              <a:spcAft>
                <a:spcPts val="0"/>
              </a:spcAft>
              <a:buClr>
                <a:schemeClr val="dk1"/>
              </a:buClr>
              <a:buSzPts val="1800"/>
              <a:buFont typeface="Arial"/>
              <a:buNone/>
            </a:pPr>
            <a:r>
              <a:rPr lang="fr-FR" sz="1800" i="1">
                <a:solidFill>
                  <a:schemeClr val="dk1"/>
                </a:solidFill>
                <a:latin typeface="Arial"/>
                <a:ea typeface="Arial"/>
                <a:cs typeface="Arial"/>
                <a:sym typeface="Arial"/>
              </a:rPr>
              <a:t>British Association for Counselling</a:t>
            </a:r>
            <a:endParaRPr sz="1800" i="1">
              <a:solidFill>
                <a:schemeClr val="dk1"/>
              </a:solidFill>
              <a:latin typeface="Arial"/>
              <a:ea typeface="Arial"/>
              <a:cs typeface="Arial"/>
              <a:sym typeface="Arial"/>
            </a:endParaRPr>
          </a:p>
        </p:txBody>
      </p:sp>
      <p:sp>
        <p:nvSpPr>
          <p:cNvPr id="92" name="Google Shape;92;p24"/>
          <p:cNvSpPr txBox="1"/>
          <p:nvPr/>
        </p:nvSpPr>
        <p:spPr>
          <a:xfrm>
            <a:off x="519954" y="770549"/>
            <a:ext cx="7386918" cy="735106"/>
          </a:xfrm>
          <a:prstGeom prst="rect">
            <a:avLst/>
          </a:prstGeom>
          <a:noFill/>
          <a:ln>
            <a:noFill/>
          </a:ln>
        </p:spPr>
        <p:txBody>
          <a:bodyPr spcFirstLastPara="1" wrap="square" lIns="91425" tIns="45700" rIns="91425" bIns="45700" anchor="t" anchorCtr="0">
            <a:noAutofit/>
          </a:bodyPr>
          <a:lstStyle/>
          <a:p>
            <a:pPr marL="381000" marR="0" lvl="0" indent="0" algn="l" rtl="0">
              <a:spcBef>
                <a:spcPts val="0"/>
              </a:spcBef>
              <a:spcAft>
                <a:spcPts val="0"/>
              </a:spcAft>
              <a:buNone/>
            </a:pPr>
            <a:r>
              <a:rPr lang="fr-FR" sz="2800" cap="none">
                <a:solidFill>
                  <a:srgbClr val="C00000"/>
                </a:solidFill>
                <a:latin typeface="Cabin"/>
                <a:ea typeface="Cabin"/>
                <a:cs typeface="Cabin"/>
                <a:sym typeface="Cabin"/>
              </a:rPr>
              <a:t>QU’EST-CE QUE C’EST LE COUNSELING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5"/>
          <p:cNvSpPr txBox="1"/>
          <p:nvPr/>
        </p:nvSpPr>
        <p:spPr>
          <a:xfrm>
            <a:off x="340658" y="369331"/>
            <a:ext cx="8552330" cy="4493538"/>
          </a:xfrm>
          <a:prstGeom prst="rect">
            <a:avLst/>
          </a:prstGeom>
          <a:noFill/>
          <a:ln>
            <a:noFill/>
          </a:ln>
        </p:spPr>
        <p:txBody>
          <a:bodyPr spcFirstLastPara="1" wrap="square" lIns="91425" tIns="45700" rIns="91425" bIns="45700" anchor="t" anchorCtr="0">
            <a:noAutofit/>
          </a:bodyPr>
          <a:lstStyle/>
          <a:p>
            <a:pPr marL="381000" marR="0" lvl="0" indent="0" algn="l" rtl="0">
              <a:spcBef>
                <a:spcPts val="0"/>
              </a:spcBef>
              <a:spcAft>
                <a:spcPts val="0"/>
              </a:spcAft>
              <a:buNone/>
            </a:pPr>
            <a:r>
              <a:rPr lang="fr-FR" sz="2800" cap="none">
                <a:solidFill>
                  <a:srgbClr val="C00000"/>
                </a:solidFill>
                <a:latin typeface="Cabin"/>
                <a:ea typeface="Cabin"/>
                <a:cs typeface="Cabin"/>
                <a:sym typeface="Cabin"/>
              </a:rPr>
              <a:t>COUNSELING DE CARRIÈRE : DÉFINITION</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just" rtl="0">
              <a:spcBef>
                <a:spcPts val="0"/>
              </a:spcBef>
              <a:spcAft>
                <a:spcPts val="0"/>
              </a:spcAft>
              <a:buNone/>
            </a:pPr>
            <a:r>
              <a:rPr lang="fr-FR" sz="2400">
                <a:solidFill>
                  <a:schemeClr val="dk2"/>
                </a:solidFill>
                <a:latin typeface="Arial"/>
                <a:ea typeface="Arial"/>
                <a:cs typeface="Arial"/>
                <a:sym typeface="Arial"/>
              </a:rPr>
              <a:t>Le counseling de carrière est vue comme un processus interpersonnel continue face à face ou à distance (y compris le counseling en ligne), non-linéaire et complexe visant à aider individuellement ou en groupe les personnes à mieux connaître et comprendre la pluridimensionnalité de leur expérience affective, cognitive, somatique, comportementale, relationnelle et contextuelle pour s’orienter, s’insérer en emploi et s’adapter pour progresser dans un monde du travail mouvant et incertain tout en sachant que les choix effectués auront une incidence sur leur identité et leur santé mentale</a:t>
            </a:r>
            <a:r>
              <a:rPr lang="fr-FR" sz="2400">
                <a:solidFill>
                  <a:schemeClr val="dk1"/>
                </a:solidFill>
                <a:latin typeface="Arial"/>
                <a:ea typeface="Arial"/>
                <a:cs typeface="Arial"/>
                <a:sym typeface="Arial"/>
              </a:rPr>
              <a:t>. </a:t>
            </a:r>
            <a:endParaRPr/>
          </a:p>
        </p:txBody>
      </p:sp>
    </p:spTree>
  </p:cSld>
  <p:clrMapOvr>
    <a:masterClrMapping/>
  </p:clrMapOvr>
</p:sld>
</file>

<file path=ppt/theme/theme1.xml><?xml version="1.0" encoding="utf-8"?>
<a:theme xmlns:a="http://schemas.openxmlformats.org/drawingml/2006/main" name="Back cover">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empty">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1433</Words>
  <Application>Microsoft Office PowerPoint</Application>
  <PresentationFormat>Affichage à l'écran (4:3)</PresentationFormat>
  <Paragraphs>216</Paragraphs>
  <Slides>39</Slides>
  <Notes>39</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39</vt:i4>
      </vt:variant>
    </vt:vector>
  </HeadingPairs>
  <TitlesOfParts>
    <vt:vector size="46" baseType="lpstr">
      <vt:lpstr>Ayuthaya</vt:lpstr>
      <vt:lpstr>Arial</vt:lpstr>
      <vt:lpstr>Noto Sans Symbols</vt:lpstr>
      <vt:lpstr>Calibri</vt:lpstr>
      <vt:lpstr>Cabin</vt:lpstr>
      <vt:lpstr>Back cover</vt:lpstr>
      <vt:lpstr>Content empty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Aida</dc:creator>
  <cp:lastModifiedBy>Aida Cherkaoui</cp:lastModifiedBy>
  <cp:revision>1</cp:revision>
  <dcterms:modified xsi:type="dcterms:W3CDTF">2019-11-05T11:21:21Z</dcterms:modified>
</cp:coreProperties>
</file>