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embeddedFontLst>
    <p:embeddedFont>
      <p:font typeface="Cabin"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Gill Sans"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Expliquer que les causes de l’indécision sont très personnelles car liées à l’expérience personnelle de chacun. En général elles sont en lien avec nos peurs et nos besoins.</a:t>
            </a:r>
            <a:endParaRPr/>
          </a:p>
          <a:p>
            <a:pPr marL="0" lvl="0" indent="0" algn="l" rtl="0">
              <a:spcBef>
                <a:spcPts val="0"/>
              </a:spcBef>
              <a:spcAft>
                <a:spcPts val="0"/>
              </a:spcAft>
              <a:buNone/>
            </a:pPr>
            <a:r>
              <a:rPr lang="fr-FR"/>
              <a:t>Expliquer les consignes pour réaliser l’Activité 3. </a:t>
            </a:r>
            <a:endParaRPr/>
          </a:p>
          <a:p>
            <a:pPr marL="0" lvl="0" indent="0" algn="l" rtl="0">
              <a:spcBef>
                <a:spcPts val="0"/>
              </a:spcBef>
              <a:spcAft>
                <a:spcPts val="0"/>
              </a:spcAft>
              <a:buNone/>
            </a:pPr>
            <a:r>
              <a:rPr lang="fr-FR"/>
              <a:t>Débrieff: expliquer qu’il y’a plusieurs astuces pour nous aider à prendre une décision:</a:t>
            </a:r>
            <a:endParaRPr/>
          </a:p>
          <a:p>
            <a:pPr marL="171450" lvl="0" indent="-171450" algn="l" rtl="0">
              <a:spcBef>
                <a:spcPts val="0"/>
              </a:spcBef>
              <a:spcAft>
                <a:spcPts val="0"/>
              </a:spcAft>
              <a:buClr>
                <a:schemeClr val="dk1"/>
              </a:buClr>
              <a:buSzPts val="1200"/>
              <a:buFont typeface="Arial"/>
              <a:buChar char="•"/>
            </a:pPr>
            <a:r>
              <a:rPr lang="fr-FR"/>
              <a:t>Liste des avantages et inconvénients (qui sera utilisée ultérieurement durant l’Atelier</a:t>
            </a:r>
            <a:endParaRPr/>
          </a:p>
          <a:p>
            <a:pPr marL="171450" lvl="0" indent="-171450" algn="l" rtl="0">
              <a:spcBef>
                <a:spcPts val="0"/>
              </a:spcBef>
              <a:spcAft>
                <a:spcPts val="0"/>
              </a:spcAft>
              <a:buClr>
                <a:schemeClr val="dk1"/>
              </a:buClr>
              <a:buSzPts val="1200"/>
              <a:buFont typeface="Arial"/>
              <a:buChar char="•"/>
            </a:pPr>
            <a:r>
              <a:rPr lang="fr-FR"/>
              <a:t>Dédramatisation: Liste des pires scénarios et des stratégies pour composer avec ces situations (exemple: </a:t>
            </a:r>
            <a:r>
              <a:rPr lang="fr-FR" b="1"/>
              <a:t>changer de job</a:t>
            </a:r>
            <a:r>
              <a:rPr lang="fr-FR"/>
              <a:t>: le pire- perdre son autonomie financière/ la stratégie- commencer à faire des économies en prévision de la décision)</a:t>
            </a:r>
            <a:endParaRPr/>
          </a:p>
          <a:p>
            <a:pPr marL="171450" lvl="0" indent="-171450" algn="l" rtl="0">
              <a:spcBef>
                <a:spcPts val="0"/>
              </a:spcBef>
              <a:spcAft>
                <a:spcPts val="0"/>
              </a:spcAft>
              <a:buClr>
                <a:schemeClr val="dk1"/>
              </a:buClr>
              <a:buSzPts val="1200"/>
              <a:buFont typeface="Arial"/>
              <a:buChar char="•"/>
            </a:pPr>
            <a:r>
              <a:rPr lang="fr-FR"/>
              <a:t>Visualisation: se projeter dans la situation et être à l’écoute de ses ressentis et de ses pensées</a:t>
            </a:r>
            <a:endParaRPr/>
          </a:p>
          <a:p>
            <a:pPr marL="171450" lvl="0" indent="-171450" algn="l" rtl="0">
              <a:spcBef>
                <a:spcPts val="0"/>
              </a:spcBef>
              <a:spcAft>
                <a:spcPts val="0"/>
              </a:spcAft>
              <a:buClr>
                <a:schemeClr val="dk1"/>
              </a:buClr>
              <a:buSzPts val="1200"/>
              <a:buFont typeface="Arial"/>
              <a:buChar char="•"/>
            </a:pPr>
            <a:r>
              <a:rPr lang="fr-FR"/>
              <a:t>Demander conseil ou se faire aider par un professionnel (au Career Center)</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5" name="Google Shape;14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fr-FR"/>
              <a:t>Présenter le tableau qui rappelle le processus aboutissant à la définition du projet professionnel (source: le cours en ligne dont le lien est fourni à la fin de l’Atelier)</a:t>
            </a:r>
            <a:endParaRPr/>
          </a:p>
          <a:p>
            <a:pPr marL="0" lvl="0" indent="0" algn="l" rtl="0">
              <a:spcBef>
                <a:spcPts val="0"/>
              </a:spcBef>
              <a:spcAft>
                <a:spcPts val="0"/>
              </a:spcAft>
              <a:buNone/>
            </a:pPr>
            <a:r>
              <a:rPr lang="fr-FR"/>
              <a:t>Faire le lien avec les fiches dont ils auront besoin pour reprendre l’information produite durant cette atelier( fiches mentionnées en face du tableau). Ils devront les sortir à ce moment là pour se remémorer leurs contenus puisqu’elles seront utilisées dans l’activité suivante).</a:t>
            </a:r>
            <a:endParaRPr/>
          </a:p>
          <a:p>
            <a:pPr marL="0" lvl="0" indent="0" algn="l" rtl="0">
              <a:spcBef>
                <a:spcPts val="0"/>
              </a:spcBef>
              <a:spcAft>
                <a:spcPts val="0"/>
              </a:spcAft>
              <a:buNone/>
            </a:pPr>
            <a:r>
              <a:rPr lang="fr-FR"/>
              <a:t>L’étape 4 est celle où on doit prendre une décision, ou au moins commencer le processus de décision. Préciser que ce travail est pour s’initier à la démarche mais qu’il faudrait le reprendre à tête reposée (chez eux ou lors d’un RDV au CC) et surtout prendre le temps de l’incubation pour faire émerger la bonne décision.</a:t>
            </a:r>
            <a:endParaRPr/>
          </a:p>
          <a:p>
            <a:pPr marL="0" lvl="0" indent="0" algn="l" rtl="0">
              <a:spcBef>
                <a:spcPts val="0"/>
              </a:spcBef>
              <a:spcAft>
                <a:spcPts val="0"/>
              </a:spcAft>
              <a:buNone/>
            </a:pPr>
            <a:r>
              <a:rPr lang="fr-FR"/>
              <a:t>Expliquer les consignes et demander de réaliser l’activité 4 « Prise de décision ». L’analyse doit porter sur les avantages et inconvénients qui peuvent être pondérés (1à3 moins important/très important) pour faciliter la classification. Il est primordial de s’appuyer sur les fiches réalisées précédemment pour faire une bonne analyse. </a:t>
            </a:r>
            <a:endParaRPr/>
          </a:p>
          <a:p>
            <a:pPr marL="0" lvl="0" indent="0" algn="l" rtl="0">
              <a:spcBef>
                <a:spcPts val="0"/>
              </a:spcBef>
              <a:spcAft>
                <a:spcPts val="0"/>
              </a:spcAft>
              <a:buNone/>
            </a:pPr>
            <a:r>
              <a:rPr lang="fr-FR"/>
              <a:t>On peut également faire une matrice avec certains critères du tableau « Me connaitre » pour compléter l’analyse.</a:t>
            </a:r>
            <a:endParaRPr/>
          </a:p>
        </p:txBody>
      </p:sp>
      <p:sp>
        <p:nvSpPr>
          <p:cNvPr id="153" name="Google Shape;15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Expliquer les consignes pour réaliser l’Activité 5. </a:t>
            </a:r>
            <a:endParaRPr/>
          </a:p>
          <a:p>
            <a:pPr marL="0" lvl="0" indent="0" algn="l" rtl="0">
              <a:spcBef>
                <a:spcPts val="0"/>
              </a:spcBef>
              <a:spcAft>
                <a:spcPts val="0"/>
              </a:spcAft>
              <a:buClr>
                <a:schemeClr val="dk1"/>
              </a:buClr>
              <a:buSzPts val="1200"/>
              <a:buFont typeface="Arial"/>
              <a:buNone/>
            </a:pPr>
            <a:r>
              <a:rPr lang="fr-FR"/>
              <a:t>Commencer un exemple en plénière pour que les étudiants comprennent les différentes rubriques du tableau; ensuite supervisez le travail des binômes pour une meilleure appropriation et pour les guider dans la production.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3" name="Google Shape;17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Cabin"/>
              <a:buNone/>
            </a:pPr>
            <a:r>
              <a:rPr lang="fr-FR">
                <a:solidFill>
                  <a:schemeClr val="dk2"/>
                </a:solidFill>
                <a:latin typeface="Cabin"/>
                <a:ea typeface="Cabin"/>
                <a:cs typeface="Cabin"/>
                <a:sym typeface="Cabin"/>
              </a:rPr>
              <a:t>Inviter les étudiants qui auraient besoin de plus amples connaissances, de suivre le cours “définir son projet professionnel” qui est marqué sur le handout. </a:t>
            </a:r>
            <a:endParaRPr/>
          </a:p>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Conclure l’Atelier en insistant sur le fait que ce travail est juste une initiation, et qu’il faudrait consacrer plus de temps à la réflexion pour bien définir son projet professionnel. Les étudiants peuvent prendre RDV avec un conseiller pour valider leur travail une fois réalisé.</a:t>
            </a:r>
            <a:endParaRPr>
              <a:solidFill>
                <a:schemeClr val="dk2"/>
              </a:solidFill>
              <a:latin typeface="Cabin"/>
              <a:ea typeface="Cabin"/>
              <a:cs typeface="Cabin"/>
              <a:sym typeface="Cabin"/>
            </a:endParaRPr>
          </a:p>
          <a:p>
            <a:pPr marL="0" lvl="0" indent="0" algn="l" rtl="0">
              <a:spcBef>
                <a:spcPts val="0"/>
              </a:spcBef>
              <a:spcAft>
                <a:spcPts val="0"/>
              </a:spcAft>
              <a:buNone/>
            </a:pPr>
            <a:endParaRPr/>
          </a:p>
        </p:txBody>
      </p:sp>
      <p:sp>
        <p:nvSpPr>
          <p:cNvPr id="181" name="Google Shape;18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Exploration: l’objectif est de découvrir à travers une situation simple les différents styles décisionnels possibles.</a:t>
            </a:r>
            <a:endParaRPr/>
          </a:p>
          <a:p>
            <a:pPr marL="0" lvl="0" indent="0" algn="l" rtl="0">
              <a:spcBef>
                <a:spcPts val="0"/>
              </a:spcBef>
              <a:spcAft>
                <a:spcPts val="0"/>
              </a:spcAft>
              <a:buNone/>
            </a:pPr>
            <a:r>
              <a:rPr lang="fr-FR"/>
              <a:t>Débriffer:</a:t>
            </a:r>
            <a:endParaRPr/>
          </a:p>
          <a:p>
            <a:pPr marL="228600" lvl="0" indent="-228600" algn="l" rtl="0">
              <a:spcBef>
                <a:spcPts val="0"/>
              </a:spcBef>
              <a:spcAft>
                <a:spcPts val="0"/>
              </a:spcAft>
              <a:buClr>
                <a:schemeClr val="dk1"/>
              </a:buClr>
              <a:buSzPts val="1200"/>
              <a:buFont typeface="Calibri"/>
              <a:buAutoNum type="arabicPeriod"/>
            </a:pPr>
            <a:r>
              <a:rPr lang="fr-FR"/>
              <a:t>Style logique: vous prenez votre décision en analysant rationnellement la situation, sans tenir compte de vos émotions.</a:t>
            </a:r>
            <a:endParaRPr/>
          </a:p>
          <a:p>
            <a:pPr marL="228600" lvl="0" indent="-228600" algn="l" rtl="0">
              <a:spcBef>
                <a:spcPts val="0"/>
              </a:spcBef>
              <a:spcAft>
                <a:spcPts val="0"/>
              </a:spcAft>
              <a:buClr>
                <a:schemeClr val="dk1"/>
              </a:buClr>
              <a:buSzPts val="1200"/>
              <a:buFont typeface="Calibri"/>
              <a:buAutoNum type="arabicPeriod"/>
            </a:pPr>
            <a:r>
              <a:rPr lang="fr-FR"/>
              <a:t>Style émotif: votre décision est basée principalement sur des sentiments, des préférences, des coups de cœur ou sur l’émotion du moment.</a:t>
            </a:r>
            <a:endParaRPr/>
          </a:p>
          <a:p>
            <a:pPr marL="228600" lvl="0" indent="-228600" algn="l" rtl="0">
              <a:spcBef>
                <a:spcPts val="0"/>
              </a:spcBef>
              <a:spcAft>
                <a:spcPts val="0"/>
              </a:spcAft>
              <a:buClr>
                <a:schemeClr val="dk1"/>
              </a:buClr>
              <a:buSzPts val="1200"/>
              <a:buFont typeface="Calibri"/>
              <a:buAutoNum type="arabicPeriod"/>
            </a:pPr>
            <a:r>
              <a:rPr lang="fr-FR"/>
              <a:t>Style accommodant: vous prenez votre décision de façon à vous conformer aux attentes des autres ou à ce qu’ils vous disent de faire. </a:t>
            </a:r>
            <a:endParaRPr/>
          </a:p>
          <a:p>
            <a:pPr marL="228600" lvl="0" indent="-228600" algn="l" rtl="0">
              <a:spcBef>
                <a:spcPts val="0"/>
              </a:spcBef>
              <a:spcAft>
                <a:spcPts val="0"/>
              </a:spcAft>
              <a:buClr>
                <a:schemeClr val="dk1"/>
              </a:buClr>
              <a:buSzPts val="1200"/>
              <a:buFont typeface="Calibri"/>
              <a:buAutoNum type="arabicPeriod"/>
            </a:pPr>
            <a:r>
              <a:rPr lang="fr-FR"/>
              <a:t>Style inconsidéré: vous prenez votre décision de façon impulsive, sans perdre de temps, mais aussi sans examiner attentivement ce qu’elle implique. </a:t>
            </a:r>
            <a:endParaRPr/>
          </a:p>
          <a:p>
            <a:pPr marL="228600" lvl="0" indent="-228600" algn="l" rtl="0">
              <a:spcBef>
                <a:spcPts val="0"/>
              </a:spcBef>
              <a:spcAft>
                <a:spcPts val="0"/>
              </a:spcAft>
              <a:buClr>
                <a:schemeClr val="dk1"/>
              </a:buClr>
              <a:buSzPts val="1200"/>
              <a:buFont typeface="Calibri"/>
              <a:buAutoNum type="arabicPeriod"/>
            </a:pPr>
            <a:r>
              <a:rPr lang="fr-FR"/>
              <a:t>Style hésitant: vous remettez souvent à plus tard votre décision parce que vous doutez fréquemment; vous êtes très prudent. </a:t>
            </a:r>
            <a:endParaRPr/>
          </a:p>
          <a:p>
            <a:pPr marL="228600" lvl="0" indent="-228600" algn="l" rtl="0">
              <a:spcBef>
                <a:spcPts val="0"/>
              </a:spcBef>
              <a:spcAft>
                <a:spcPts val="0"/>
              </a:spcAft>
              <a:buClr>
                <a:schemeClr val="dk1"/>
              </a:buClr>
              <a:buSzPts val="1200"/>
              <a:buFont typeface="Calibri"/>
              <a:buAutoNum type="arabicPeriod"/>
            </a:pPr>
            <a:r>
              <a:rPr lang="fr-FR"/>
              <a:t>Style intuitif: vous prenez votre décision en considérant votre « petite voix intérieure » plutôt que des facteurs externes. Vous attendez que cette voix vous indique la bonne décision.</a:t>
            </a:r>
            <a:endParaRPr/>
          </a:p>
          <a:p>
            <a:pPr marL="0" lvl="0" indent="0" algn="l" rtl="0">
              <a:spcBef>
                <a:spcPts val="0"/>
              </a:spcBef>
              <a:spcAft>
                <a:spcPts val="0"/>
              </a:spcAft>
              <a:buClr>
                <a:schemeClr val="dk1"/>
              </a:buClr>
              <a:buSzPts val="1200"/>
              <a:buFont typeface="Calibri"/>
              <a:buNone/>
            </a:pPr>
            <a:r>
              <a:rPr lang="fr-FR"/>
              <a:t>Présentez les différents styles en reprenant ou corrigeant les avantages et inconvénients de chacun puis expliquez qu’en général nous pouvons avoir plus d’un style de décision et que ce dernier dépend en général du contexte et de l’impact de la décision sur nous.</a:t>
            </a:r>
            <a:endParaRPr/>
          </a:p>
          <a:p>
            <a:pPr marL="0" lvl="0" indent="0" algn="l" rtl="0">
              <a:spcBef>
                <a:spcPts val="0"/>
              </a:spcBef>
              <a:spcAft>
                <a:spcPts val="0"/>
              </a:spcAft>
              <a:buNone/>
            </a:pPr>
            <a:r>
              <a:rPr lang="fr-FR"/>
              <a:t>Plus notre décision a un impact sur notre vie plus nous allons avoir de la difficulté à nous décider. Définir son projet professionnel revient à prendre une décision.</a:t>
            </a:r>
            <a:endParaRPr/>
          </a:p>
        </p:txBody>
      </p:sp>
      <p:sp>
        <p:nvSpPr>
          <p:cNvPr id="35" name="Google Shape;3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 S’ENGAGER - </a:t>
            </a:r>
            <a:r>
              <a:rPr lang="fr-FR">
                <a:solidFill>
                  <a:srgbClr val="002A6C"/>
                </a:solidFill>
              </a:rPr>
              <a:t>Être activement engager dans l'ensemble du contenu, de la discussion et des activités</a:t>
            </a:r>
            <a:endParaRPr/>
          </a:p>
          <a:p>
            <a:pPr marL="0" lvl="0" indent="0" algn="l" rtl="0">
              <a:spcBef>
                <a:spcPts val="0"/>
              </a:spcBef>
              <a:spcAft>
                <a:spcPts val="0"/>
              </a:spcAft>
              <a:buNone/>
            </a:pPr>
            <a:r>
              <a:rPr lang="fr-FR"/>
              <a:t>2. RESPECTER - </a:t>
            </a:r>
            <a:r>
              <a:rPr lang="fr-FR">
                <a:solidFill>
                  <a:srgbClr val="002A6C"/>
                </a:solidFill>
              </a:rPr>
              <a:t>Respectez vous-même et les autres, soyez ouvert à des commentaires constructifs</a:t>
            </a:r>
            <a:endParaRPr/>
          </a:p>
          <a:p>
            <a:pPr marL="0" lvl="0" indent="0" algn="l" rtl="0">
              <a:spcBef>
                <a:spcPts val="0"/>
              </a:spcBef>
              <a:spcAft>
                <a:spcPts val="0"/>
              </a:spcAft>
              <a:buNone/>
            </a:pPr>
            <a:r>
              <a:rPr lang="fr-FR"/>
              <a:t>3. COMMUNIQUER POSITIVEMENT - </a:t>
            </a:r>
            <a:r>
              <a:rPr lang="fr-FR">
                <a:solidFill>
                  <a:srgbClr val="002A6C"/>
                </a:solidFill>
              </a:rPr>
              <a:t>Écoutez activement et restez ouvert aux autres, prenez la parole et communiquer </a:t>
            </a:r>
            <a:endParaRPr/>
          </a:p>
          <a:p>
            <a:pPr marL="0" lvl="0" indent="0" algn="l" rtl="0">
              <a:spcBef>
                <a:spcPts val="0"/>
              </a:spcBef>
              <a:spcAft>
                <a:spcPts val="0"/>
              </a:spcAft>
              <a:buNone/>
            </a:pPr>
            <a:r>
              <a:rPr lang="fr-FR"/>
              <a:t>4. SOYEZ PROFESSIONNEL - </a:t>
            </a:r>
            <a:r>
              <a:rPr lang="fr-FR">
                <a:solidFill>
                  <a:srgbClr val="002A6C"/>
                </a:solidFill>
              </a:rPr>
              <a:t>Surveillez votre comportement comme si vous étiez au travail; soyez à l'heure et éteignez votre téléphone </a:t>
            </a:r>
            <a:endParaRPr/>
          </a:p>
          <a:p>
            <a:pPr marL="0" lvl="0" indent="0" algn="l" rtl="0">
              <a:spcBef>
                <a:spcPts val="0"/>
              </a:spcBef>
              <a:spcAft>
                <a:spcPts val="0"/>
              </a:spcAft>
              <a:buNone/>
            </a:pPr>
            <a:r>
              <a:rPr lang="fr-FR"/>
              <a:t>5. APPRENEZ - </a:t>
            </a:r>
            <a:r>
              <a:rPr lang="fr-FR">
                <a:solidFill>
                  <a:srgbClr val="002A6C"/>
                </a:solidFill>
              </a:rPr>
              <a:t>Apprenez et posez des questions pour clarifier votre compréhension</a:t>
            </a:r>
            <a:endParaRPr/>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 name="Google Shape;5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Rappeler le processus pour inviter les étudiants à faire le lien entre le travail réalisé précédemment et l’étape 3 actuelle.</a:t>
            </a:r>
            <a:endParaRPr/>
          </a:p>
          <a:p>
            <a:pPr marL="0" lvl="0" indent="0" algn="l" rtl="0">
              <a:spcBef>
                <a:spcPts val="0"/>
              </a:spcBef>
              <a:spcAft>
                <a:spcPts val="0"/>
              </a:spcAft>
              <a:buNone/>
            </a:pPr>
            <a:r>
              <a:rPr lang="fr-FR"/>
              <a:t>Utiliser le handout « processus d’orientation de carrière » (à distribuer) pour rappeler les détails de chaque phase et situer la phase actuelle</a:t>
            </a:r>
            <a:endParaRPr/>
          </a:p>
        </p:txBody>
      </p:sp>
      <p:sp>
        <p:nvSpPr>
          <p:cNvPr id="86" name="Google Shape;8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Inviter les participants à lister les définitions ou idées possibles (brainstorming)</a:t>
            </a:r>
            <a:endParaRPr/>
          </a:p>
        </p:txBody>
      </p:sp>
      <p:sp>
        <p:nvSpPr>
          <p:cNvPr id="104" name="Google Shape;10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Expliquer que tout projet doit s’accompagner de ces quatre composantes. Il peut être professionnel ou personnel/ A cours, moyen ou long terme.</a:t>
            </a:r>
            <a:endParaRPr/>
          </a:p>
          <a:p>
            <a:pPr marL="0" lvl="0" indent="0" algn="l" rtl="0">
              <a:spcBef>
                <a:spcPts val="0"/>
              </a:spcBef>
              <a:spcAft>
                <a:spcPts val="0"/>
              </a:spcAft>
              <a:buNone/>
            </a:pPr>
            <a:r>
              <a:rPr lang="fr-FR"/>
              <a:t>La définition de l’objectif ou choix de carrière est une phase primordiale et devrait se faire en s’appuyant sur les étapes précédentes: Connaissance de soi- Exploration du marché du travail, confrontation des deux pour définir des options (étapes qui ont été réalisées normalement dans les Ateliers précédents, les étudiants doivent s’appuyer sur leurs résultats).</a:t>
            </a:r>
            <a:endParaRPr/>
          </a:p>
          <a:p>
            <a:pPr marL="0" lvl="0" indent="0" algn="l" rtl="0">
              <a:spcBef>
                <a:spcPts val="0"/>
              </a:spcBef>
              <a:spcAft>
                <a:spcPts val="0"/>
              </a:spcAft>
              <a:buNone/>
            </a:pPr>
            <a:r>
              <a:rPr lang="fr-FR"/>
              <a:t>Définir son objectif c’est décider, alors comment est ce qu’on prend une décision??</a:t>
            </a:r>
            <a:endParaRPr/>
          </a:p>
        </p:txBody>
      </p:sp>
      <p:sp>
        <p:nvSpPr>
          <p:cNvPr id="111" name="Google Shape;11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Expliquer les définitions, faire le lien entre l’anxiété et la prise de décision, puis expliquer que l’anxiété et l’indécision sont des états normaux lorsqu’elles sont passagères et font partie du cheminement intellectuel et émotionnel durant la phase d’incubation/réflexion. Mais si elles persistent et qu’elles sont généralisées à plusieurs situations dans notre vie, alors elles deviennent chroniques et problématiques car elles empêchent la personne d’exploiter pleinement son potentiel et d’être heureuse dans sa vie personnelle et professionnelle. </a:t>
            </a:r>
            <a:endParaRPr/>
          </a:p>
          <a:p>
            <a:pPr marL="0" lvl="0" indent="0" algn="l" rtl="0">
              <a:spcBef>
                <a:spcPts val="0"/>
              </a:spcBef>
              <a:spcAft>
                <a:spcPts val="0"/>
              </a:spcAft>
              <a:buNone/>
            </a:pPr>
            <a:r>
              <a:rPr lang="fr-FR"/>
              <a:t>Expliquer les consignes pour réaliser l’Activité 2. Faites le suivi du travail des groupes et choisissez une situation intéressante à corriger en plénière. ( le conseiller a à sa disposition la ressource supplémentaires « méthodes prises de décision » pour mieux s’approprier le sujet)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5" name="Google Shape;12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Présenter le processus</a:t>
            </a:r>
            <a:endParaRPr/>
          </a:p>
          <a:p>
            <a:pPr marL="0" lvl="0" indent="0" algn="l" rtl="0">
              <a:spcBef>
                <a:spcPts val="0"/>
              </a:spcBef>
              <a:spcAft>
                <a:spcPts val="0"/>
              </a:spcAft>
              <a:buNone/>
            </a:pPr>
            <a:r>
              <a:rPr lang="fr-FR"/>
              <a:t>Voir ressource supplémentaire « la prise de décision » pour s’approprier les concepts et le processus</a:t>
            </a:r>
            <a:endParaRPr/>
          </a:p>
          <a:p>
            <a:pPr marL="0" lvl="0" indent="0" algn="l" rtl="0">
              <a:spcBef>
                <a:spcPts val="0"/>
              </a:spcBef>
              <a:spcAft>
                <a:spcPts val="0"/>
              </a:spcAft>
              <a:buNone/>
            </a:pPr>
            <a:r>
              <a:rPr lang="fr-FR"/>
              <a:t>NB: « Eurêka » en latin « j’ai trouvé » célèbre expression d’Archimède.</a:t>
            </a:r>
            <a:endParaRPr/>
          </a:p>
        </p:txBody>
      </p:sp>
      <p:sp>
        <p:nvSpPr>
          <p:cNvPr id="133" name="Google Shape;13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pty Cover">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 cover empty">
  <p:cSld name="Back cover empty">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Google Shape;11;p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Google Shape;12;p1"/>
          <p:cNvPicPr preferRelativeResize="0"/>
          <p:nvPr/>
        </p:nvPicPr>
        <p:blipFill rotWithShape="1">
          <a:blip r:embed="rId5">
            <a:alphaModFix/>
          </a:blip>
          <a:srcRect/>
          <a:stretch/>
        </p:blipFill>
        <p:spPr>
          <a:xfrm>
            <a:off x="303646" y="317500"/>
            <a:ext cx="8536709" cy="4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Google Shape;15;p3" descr="background-02.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16" name="Google Shape;16;p3"/>
          <p:cNvPicPr preferRelativeResize="0"/>
          <p:nvPr/>
        </p:nvPicPr>
        <p:blipFill rotWithShape="1">
          <a:blip r:embed="rId4">
            <a:alphaModFix/>
          </a:blip>
          <a:srcRect/>
          <a:stretch/>
        </p:blipFill>
        <p:spPr>
          <a:xfrm>
            <a:off x="393700" y="6368470"/>
            <a:ext cx="8420100" cy="282933"/>
          </a:xfrm>
          <a:prstGeom prst="rect">
            <a:avLst/>
          </a:prstGeom>
          <a:noFill/>
          <a:ln>
            <a:noFill/>
          </a:ln>
        </p:spPr>
      </p:pic>
      <p:pic>
        <p:nvPicPr>
          <p:cNvPr id="17" name="Google Shape;17;p3"/>
          <p:cNvPicPr preferRelativeResize="0"/>
          <p:nvPr/>
        </p:nvPicPr>
        <p:blipFill rotWithShape="1">
          <a:blip r:embed="rId5">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5"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1" name="Google Shape;21;p5"/>
          <p:cNvPicPr preferRelativeResize="0"/>
          <p:nvPr/>
        </p:nvPicPr>
        <p:blipFill rotWithShape="1">
          <a:blip r:embed="rId4">
            <a:alphaModFix/>
          </a:blip>
          <a:srcRect/>
          <a:stretch/>
        </p:blipFill>
        <p:spPr>
          <a:xfrm rot="10800000">
            <a:off x="-25400" y="5767274"/>
            <a:ext cx="9194801" cy="1090725"/>
          </a:xfrm>
          <a:prstGeom prst="rect">
            <a:avLst/>
          </a:prstGeom>
          <a:noFill/>
          <a:ln>
            <a:noFill/>
          </a:ln>
        </p:spPr>
      </p:pic>
      <p:pic>
        <p:nvPicPr>
          <p:cNvPr id="22" name="Google Shape;22;p5"/>
          <p:cNvPicPr preferRelativeResize="0"/>
          <p:nvPr/>
        </p:nvPicPr>
        <p:blipFill rotWithShape="1">
          <a:blip r:embed="rId5">
            <a:alphaModFix/>
          </a:blip>
          <a:srcRect/>
          <a:stretch/>
        </p:blipFill>
        <p:spPr>
          <a:xfrm>
            <a:off x="361950" y="6206840"/>
            <a:ext cx="8420100" cy="282933"/>
          </a:xfrm>
          <a:prstGeom prst="rect">
            <a:avLst/>
          </a:prstGeom>
          <a:noFill/>
          <a:ln>
            <a:noFill/>
          </a:ln>
        </p:spPr>
      </p:pic>
      <p:sp>
        <p:nvSpPr>
          <p:cNvPr id="23" name="Google Shape;23;p5"/>
          <p:cNvSpPr txBox="1"/>
          <p:nvPr/>
        </p:nvSpPr>
        <p:spPr>
          <a:xfrm>
            <a:off x="11731625" y="3905250"/>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penclassrooms.com/fr/courses/3848146-definir-son-projet-professionne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7"/>
          <p:cNvSpPr txBox="1"/>
          <p:nvPr/>
        </p:nvSpPr>
        <p:spPr>
          <a:xfrm>
            <a:off x="543768" y="1909763"/>
            <a:ext cx="7340600" cy="649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2220"/>
              <a:buFont typeface="Arial"/>
              <a:buNone/>
            </a:pPr>
            <a:r>
              <a:rPr lang="fr-FR" sz="2220" b="0" i="0" u="none" strike="noStrike" cap="none">
                <a:solidFill>
                  <a:srgbClr val="FFFFFF"/>
                </a:solidFill>
                <a:latin typeface="Arial"/>
                <a:ea typeface="Arial"/>
                <a:cs typeface="Arial"/>
                <a:sym typeface="Arial"/>
              </a:rPr>
              <a:t>FORMATION INITIALE DES CONSEILLERS ET DES MANAGERS DE CAREER CENTER </a:t>
            </a:r>
            <a:endParaRPr/>
          </a:p>
        </p:txBody>
      </p:sp>
      <p:sp>
        <p:nvSpPr>
          <p:cNvPr id="30" name="Google Shape;30;p7"/>
          <p:cNvSpPr txBox="1"/>
          <p:nvPr/>
        </p:nvSpPr>
        <p:spPr>
          <a:xfrm>
            <a:off x="577516" y="3171908"/>
            <a:ext cx="8101263" cy="884237"/>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lt1"/>
              </a:buClr>
              <a:buSzPts val="1600"/>
              <a:buFont typeface="Arial"/>
              <a:buNone/>
            </a:pPr>
            <a:r>
              <a:rPr lang="fr-FR" sz="1600" b="0" i="0" u="none" strike="noStrike" cap="none">
                <a:solidFill>
                  <a:schemeClr val="lt1"/>
                </a:solidFill>
                <a:latin typeface="Arial"/>
                <a:ea typeface="Arial"/>
                <a:cs typeface="Arial"/>
                <a:sym typeface="Arial"/>
              </a:rPr>
              <a:t>MODULE : ANIMATION DES SERVICES CLÉS D’UN CAREER CENTER : DÉLIVRER LES ATELIERS DE BASE</a:t>
            </a: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chemeClr val="lt1"/>
              </a:buClr>
              <a:buSzPts val="1600"/>
              <a:buFont typeface="Arial"/>
              <a:buNone/>
            </a:pPr>
            <a:r>
              <a:rPr lang="fr-FR" sz="1600" b="0" i="0" u="none" strike="noStrike" cap="none">
                <a:solidFill>
                  <a:schemeClr val="lt1"/>
                </a:solidFill>
                <a:latin typeface="Arial"/>
                <a:ea typeface="Arial"/>
                <a:cs typeface="Arial"/>
                <a:sym typeface="Arial"/>
              </a:rPr>
              <a:t>FDF MON PROJET PROFESSIONNEL</a:t>
            </a:r>
            <a:endParaRPr sz="1600" b="0" i="0" u="none" strike="noStrike" cap="none">
              <a:solidFill>
                <a:schemeClr val="lt1"/>
              </a:solidFill>
              <a:highlight>
                <a:srgbClr val="FFFF00"/>
              </a:highlight>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highlight>
                <a:srgbClr val="FFFF00"/>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6"/>
          <p:cNvPicPr preferRelativeResize="0"/>
          <p:nvPr/>
        </p:nvPicPr>
        <p:blipFill rotWithShape="1">
          <a:blip r:embed="rId3">
            <a:alphaModFix/>
          </a:blip>
          <a:srcRect/>
          <a:stretch/>
        </p:blipFill>
        <p:spPr>
          <a:xfrm>
            <a:off x="6300192" y="3859135"/>
            <a:ext cx="2743745" cy="2162153"/>
          </a:xfrm>
          <a:prstGeom prst="rect">
            <a:avLst/>
          </a:prstGeom>
          <a:noFill/>
          <a:ln>
            <a:noFill/>
          </a:ln>
        </p:spPr>
      </p:pic>
      <p:sp>
        <p:nvSpPr>
          <p:cNvPr id="148" name="Google Shape;148;p16"/>
          <p:cNvSpPr txBox="1"/>
          <p:nvPr/>
        </p:nvSpPr>
        <p:spPr>
          <a:xfrm>
            <a:off x="260927" y="309390"/>
            <a:ext cx="7340600" cy="65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Gill Sans"/>
              <a:buNone/>
            </a:pPr>
            <a:r>
              <a:rPr lang="fr-FR" sz="1800" cap="none">
                <a:solidFill>
                  <a:srgbClr val="C2113A"/>
                </a:solidFill>
                <a:latin typeface="Gill Sans"/>
                <a:ea typeface="Gill Sans"/>
                <a:cs typeface="Gill Sans"/>
                <a:sym typeface="Gill Sans"/>
              </a:rPr>
              <a:t>L’INDÉCISION, POURQUOI ?</a:t>
            </a:r>
            <a:endParaRPr sz="1800" cap="none">
              <a:solidFill>
                <a:srgbClr val="C2113A"/>
              </a:solidFill>
              <a:latin typeface="Gill Sans"/>
              <a:ea typeface="Gill Sans"/>
              <a:cs typeface="Gill Sans"/>
              <a:sym typeface="Gill Sans"/>
            </a:endParaRPr>
          </a:p>
          <a:p>
            <a:pPr marL="0" marR="0" lvl="0" indent="0" algn="l" rtl="0">
              <a:spcBef>
                <a:spcPts val="0"/>
              </a:spcBef>
              <a:spcAft>
                <a:spcPts val="0"/>
              </a:spcAft>
              <a:buClr>
                <a:srgbClr val="C2113A"/>
              </a:buClr>
              <a:buSzPts val="1800"/>
              <a:buFont typeface="Gill Sans"/>
              <a:buNone/>
            </a:pPr>
            <a:r>
              <a:rPr lang="fr-FR" sz="1800" i="0" cap="none">
                <a:solidFill>
                  <a:srgbClr val="C2113A"/>
                </a:solidFill>
                <a:latin typeface="Gill Sans"/>
                <a:ea typeface="Gill Sans"/>
                <a:cs typeface="Gill Sans"/>
                <a:sym typeface="Gill Sans"/>
              </a:rPr>
              <a:t>ACTIVITÉ 3 « LES CAUSES DE L’INDÉCISION »</a:t>
            </a:r>
            <a:endParaRPr sz="1800" i="0" cap="none">
              <a:solidFill>
                <a:srgbClr val="C3103A"/>
              </a:solidFill>
              <a:latin typeface="Gill Sans"/>
              <a:ea typeface="Gill Sans"/>
              <a:cs typeface="Gill Sans"/>
              <a:sym typeface="Gill Sans"/>
            </a:endParaRPr>
          </a:p>
        </p:txBody>
      </p:sp>
      <p:sp>
        <p:nvSpPr>
          <p:cNvPr id="149" name="Google Shape;149;p16"/>
          <p:cNvSpPr/>
          <p:nvPr/>
        </p:nvSpPr>
        <p:spPr>
          <a:xfrm>
            <a:off x="683568" y="1473961"/>
            <a:ext cx="576064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17375E"/>
              </a:solidFill>
              <a:latin typeface="Arial"/>
              <a:ea typeface="Arial"/>
              <a:cs typeface="Arial"/>
              <a:sym typeface="Arial"/>
            </a:endParaRPr>
          </a:p>
          <a:p>
            <a:pPr marL="0" marR="0" lvl="0" indent="0" algn="l" rtl="0">
              <a:spcBef>
                <a:spcPts val="0"/>
              </a:spcBef>
              <a:spcAft>
                <a:spcPts val="0"/>
              </a:spcAft>
              <a:buNone/>
            </a:pPr>
            <a:r>
              <a:rPr lang="fr-FR" sz="2400">
                <a:solidFill>
                  <a:srgbClr val="17375E"/>
                </a:solidFill>
                <a:latin typeface="Arial"/>
                <a:ea typeface="Arial"/>
                <a:cs typeface="Arial"/>
                <a:sym typeface="Arial"/>
              </a:rPr>
              <a:t>L’indécision quand elle est chronique (répétitive lors de plusieurs situations de vie) peut être liée à des peurs ou à des manques  </a:t>
            </a:r>
            <a:endParaRPr/>
          </a:p>
          <a:p>
            <a:pPr marL="0" marR="0" lvl="0" indent="0" algn="l" rtl="0">
              <a:spcBef>
                <a:spcPts val="0"/>
              </a:spcBef>
              <a:spcAft>
                <a:spcPts val="0"/>
              </a:spcAft>
              <a:buNone/>
            </a:pPr>
            <a:endParaRPr sz="2400">
              <a:solidFill>
                <a:srgbClr val="17375E"/>
              </a:solidFill>
              <a:latin typeface="Arial"/>
              <a:ea typeface="Arial"/>
              <a:cs typeface="Arial"/>
              <a:sym typeface="Arial"/>
            </a:endParaRPr>
          </a:p>
          <a:p>
            <a:pPr marL="0" marR="0" lvl="0" indent="0" algn="l" rtl="0">
              <a:spcBef>
                <a:spcPts val="0"/>
              </a:spcBef>
              <a:spcAft>
                <a:spcPts val="0"/>
              </a:spcAft>
              <a:buNone/>
            </a:pPr>
            <a:endParaRPr sz="2400">
              <a:solidFill>
                <a:srgbClr val="17375E"/>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p:nvPr/>
        </p:nvSpPr>
        <p:spPr>
          <a:xfrm>
            <a:off x="260927" y="309390"/>
            <a:ext cx="7340600" cy="65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Gill Sans"/>
              <a:buNone/>
            </a:pPr>
            <a:r>
              <a:rPr lang="fr-FR" sz="1800" cap="none">
                <a:solidFill>
                  <a:srgbClr val="C2113A"/>
                </a:solidFill>
                <a:latin typeface="Gill Sans"/>
                <a:ea typeface="Gill Sans"/>
                <a:cs typeface="Gill Sans"/>
                <a:sym typeface="Gill Sans"/>
              </a:rPr>
              <a:t>QUELLES INFORMATIONS POUR DÉFINIR MON PROJET PROFESSIONNEL?</a:t>
            </a:r>
            <a:endParaRPr sz="1800" i="0" cap="none">
              <a:solidFill>
                <a:srgbClr val="C3103A"/>
              </a:solidFill>
              <a:latin typeface="Gill Sans"/>
              <a:ea typeface="Gill Sans"/>
              <a:cs typeface="Gill Sans"/>
              <a:sym typeface="Gill Sans"/>
            </a:endParaRPr>
          </a:p>
        </p:txBody>
      </p:sp>
      <p:pic>
        <p:nvPicPr>
          <p:cNvPr id="156" name="Google Shape;156;p17"/>
          <p:cNvPicPr preferRelativeResize="0"/>
          <p:nvPr/>
        </p:nvPicPr>
        <p:blipFill rotWithShape="1">
          <a:blip r:embed="rId3">
            <a:alphaModFix/>
          </a:blip>
          <a:srcRect/>
          <a:stretch/>
        </p:blipFill>
        <p:spPr>
          <a:xfrm>
            <a:off x="539552" y="959428"/>
            <a:ext cx="4927805" cy="4927805"/>
          </a:xfrm>
          <a:prstGeom prst="rect">
            <a:avLst/>
          </a:prstGeom>
          <a:noFill/>
          <a:ln>
            <a:noFill/>
          </a:ln>
        </p:spPr>
      </p:pic>
      <p:grpSp>
        <p:nvGrpSpPr>
          <p:cNvPr id="157" name="Google Shape;157;p17"/>
          <p:cNvGrpSpPr/>
          <p:nvPr/>
        </p:nvGrpSpPr>
        <p:grpSpPr>
          <a:xfrm>
            <a:off x="5472608" y="2447040"/>
            <a:ext cx="3563888" cy="3168720"/>
            <a:chOff x="0" y="261511"/>
            <a:chExt cx="3563888" cy="3168720"/>
          </a:xfrm>
        </p:grpSpPr>
        <p:sp>
          <p:nvSpPr>
            <p:cNvPr id="158" name="Google Shape;158;p17"/>
            <p:cNvSpPr/>
            <p:nvPr/>
          </p:nvSpPr>
          <p:spPr>
            <a:xfrm>
              <a:off x="0" y="527191"/>
              <a:ext cx="3563888" cy="453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178194" y="261511"/>
              <a:ext cx="2494721"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txBox="1"/>
            <p:nvPr/>
          </p:nvSpPr>
          <p:spPr>
            <a:xfrm>
              <a:off x="204133" y="287450"/>
              <a:ext cx="2442843" cy="479482"/>
            </a:xfrm>
            <a:prstGeom prst="rect">
              <a:avLst/>
            </a:prstGeom>
            <a:noFill/>
            <a:ln>
              <a:noFill/>
            </a:ln>
          </p:spPr>
          <p:txBody>
            <a:bodyPr spcFirstLastPara="1" wrap="square" lIns="94275" tIns="0" rIns="94275" bIns="0" anchor="ctr" anchorCtr="0">
              <a:noAutofit/>
            </a:bodyPr>
            <a:lstStyle/>
            <a:p>
              <a:pPr marL="0" marR="0" lvl="0" indent="0" algn="l" rtl="0">
                <a:lnSpc>
                  <a:spcPct val="90000"/>
                </a:lnSpc>
                <a:spcBef>
                  <a:spcPts val="0"/>
                </a:spcBef>
                <a:spcAft>
                  <a:spcPts val="0"/>
                </a:spcAft>
                <a:buNone/>
              </a:pPr>
              <a:r>
                <a:rPr lang="fr-FR" sz="1800">
                  <a:solidFill>
                    <a:schemeClr val="lt1"/>
                  </a:solidFill>
                  <a:latin typeface="Arial"/>
                  <a:ea typeface="Arial"/>
                  <a:cs typeface="Arial"/>
                  <a:sym typeface="Arial"/>
                </a:rPr>
                <a:t>Fiche « Mon bilan » </a:t>
              </a:r>
              <a:endParaRPr/>
            </a:p>
          </p:txBody>
        </p:sp>
        <p:sp>
          <p:nvSpPr>
            <p:cNvPr id="161" name="Google Shape;161;p17"/>
            <p:cNvSpPr/>
            <p:nvPr/>
          </p:nvSpPr>
          <p:spPr>
            <a:xfrm>
              <a:off x="0" y="1343671"/>
              <a:ext cx="3563888" cy="453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78194" y="1077991"/>
              <a:ext cx="2494721"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txBox="1"/>
            <p:nvPr/>
          </p:nvSpPr>
          <p:spPr>
            <a:xfrm>
              <a:off x="204133" y="1103930"/>
              <a:ext cx="2442843" cy="479482"/>
            </a:xfrm>
            <a:prstGeom prst="rect">
              <a:avLst/>
            </a:prstGeom>
            <a:noFill/>
            <a:ln>
              <a:noFill/>
            </a:ln>
          </p:spPr>
          <p:txBody>
            <a:bodyPr spcFirstLastPara="1" wrap="square" lIns="94275" tIns="0" rIns="94275" bIns="0" anchor="ctr" anchorCtr="0">
              <a:noAutofit/>
            </a:bodyPr>
            <a:lstStyle/>
            <a:p>
              <a:pPr marL="0" marR="0" lvl="0" indent="0" algn="l" rtl="0">
                <a:lnSpc>
                  <a:spcPct val="90000"/>
                </a:lnSpc>
                <a:spcBef>
                  <a:spcPts val="0"/>
                </a:spcBef>
                <a:spcAft>
                  <a:spcPts val="0"/>
                </a:spcAft>
                <a:buNone/>
              </a:pPr>
              <a:r>
                <a:rPr lang="fr-FR" sz="1800">
                  <a:solidFill>
                    <a:schemeClr val="lt1"/>
                  </a:solidFill>
                  <a:latin typeface="Arial"/>
                  <a:ea typeface="Arial"/>
                  <a:cs typeface="Arial"/>
                  <a:sym typeface="Arial"/>
                </a:rPr>
                <a:t>Tableau synthèse « Me connaitre »</a:t>
              </a:r>
              <a:endParaRPr/>
            </a:p>
          </p:txBody>
        </p:sp>
        <p:sp>
          <p:nvSpPr>
            <p:cNvPr id="164" name="Google Shape;164;p17"/>
            <p:cNvSpPr/>
            <p:nvPr/>
          </p:nvSpPr>
          <p:spPr>
            <a:xfrm>
              <a:off x="0" y="2160151"/>
              <a:ext cx="3563888" cy="453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78194" y="1894471"/>
              <a:ext cx="2494721"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p:nvPr/>
          </p:nvSpPr>
          <p:spPr>
            <a:xfrm>
              <a:off x="204133" y="1920410"/>
              <a:ext cx="2442843" cy="479482"/>
            </a:xfrm>
            <a:prstGeom prst="rect">
              <a:avLst/>
            </a:prstGeom>
            <a:noFill/>
            <a:ln>
              <a:noFill/>
            </a:ln>
          </p:spPr>
          <p:txBody>
            <a:bodyPr spcFirstLastPara="1" wrap="square" lIns="94275" tIns="0" rIns="94275" bIns="0" anchor="ctr" anchorCtr="0">
              <a:noAutofit/>
            </a:bodyPr>
            <a:lstStyle/>
            <a:p>
              <a:pPr marL="0" marR="0" lvl="0" indent="0" algn="l" rtl="0">
                <a:lnSpc>
                  <a:spcPct val="90000"/>
                </a:lnSpc>
                <a:spcBef>
                  <a:spcPts val="0"/>
                </a:spcBef>
                <a:spcAft>
                  <a:spcPts val="0"/>
                </a:spcAft>
                <a:buNone/>
              </a:pPr>
              <a:r>
                <a:rPr lang="fr-FR" sz="1800">
                  <a:solidFill>
                    <a:schemeClr val="lt1"/>
                  </a:solidFill>
                  <a:latin typeface="Arial"/>
                  <a:ea typeface="Arial"/>
                  <a:cs typeface="Arial"/>
                  <a:sym typeface="Arial"/>
                </a:rPr>
                <a:t>Fiche « Explorer MT » Tableau Mes Options </a:t>
              </a:r>
              <a:endParaRPr/>
            </a:p>
          </p:txBody>
        </p:sp>
        <p:sp>
          <p:nvSpPr>
            <p:cNvPr id="167" name="Google Shape;167;p17"/>
            <p:cNvSpPr/>
            <p:nvPr/>
          </p:nvSpPr>
          <p:spPr>
            <a:xfrm>
              <a:off x="0" y="2976631"/>
              <a:ext cx="3563888" cy="453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178194" y="2710951"/>
              <a:ext cx="2494721"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p:nvPr/>
          </p:nvSpPr>
          <p:spPr>
            <a:xfrm>
              <a:off x="204133" y="2736890"/>
              <a:ext cx="2442843" cy="479482"/>
            </a:xfrm>
            <a:prstGeom prst="rect">
              <a:avLst/>
            </a:prstGeom>
            <a:noFill/>
            <a:ln>
              <a:noFill/>
            </a:ln>
          </p:spPr>
          <p:txBody>
            <a:bodyPr spcFirstLastPara="1" wrap="square" lIns="94275" tIns="0" rIns="94275" bIns="0" anchor="ctr" anchorCtr="0">
              <a:noAutofit/>
            </a:bodyPr>
            <a:lstStyle/>
            <a:p>
              <a:pPr marL="0" marR="0" lvl="0" indent="0" algn="l" rtl="0">
                <a:lnSpc>
                  <a:spcPct val="90000"/>
                </a:lnSpc>
                <a:spcBef>
                  <a:spcPts val="0"/>
                </a:spcBef>
                <a:spcAft>
                  <a:spcPts val="0"/>
                </a:spcAft>
                <a:buNone/>
              </a:pPr>
              <a:r>
                <a:rPr lang="fr-FR" sz="1800">
                  <a:solidFill>
                    <a:schemeClr val="lt1"/>
                  </a:solidFill>
                  <a:latin typeface="Arial"/>
                  <a:ea typeface="Arial"/>
                  <a:cs typeface="Arial"/>
                  <a:sym typeface="Arial"/>
                </a:rPr>
                <a:t>Activité « Prise de décision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8"/>
          <p:cNvPicPr preferRelativeResize="0"/>
          <p:nvPr/>
        </p:nvPicPr>
        <p:blipFill rotWithShape="1">
          <a:blip r:embed="rId3">
            <a:alphaModFix/>
          </a:blip>
          <a:srcRect/>
          <a:stretch/>
        </p:blipFill>
        <p:spPr>
          <a:xfrm>
            <a:off x="5867123" y="3501008"/>
            <a:ext cx="3160748" cy="2520281"/>
          </a:xfrm>
          <a:prstGeom prst="rect">
            <a:avLst/>
          </a:prstGeom>
          <a:noFill/>
          <a:ln>
            <a:noFill/>
          </a:ln>
        </p:spPr>
      </p:pic>
      <p:sp>
        <p:nvSpPr>
          <p:cNvPr id="176" name="Google Shape;176;p18"/>
          <p:cNvSpPr txBox="1"/>
          <p:nvPr/>
        </p:nvSpPr>
        <p:spPr>
          <a:xfrm>
            <a:off x="260927" y="309390"/>
            <a:ext cx="7340600" cy="65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Gill Sans"/>
              <a:buNone/>
            </a:pPr>
            <a:r>
              <a:rPr lang="fr-FR" sz="1800" cap="none">
                <a:solidFill>
                  <a:srgbClr val="C2113A"/>
                </a:solidFill>
                <a:latin typeface="Gill Sans"/>
                <a:ea typeface="Gill Sans"/>
                <a:cs typeface="Gill Sans"/>
                <a:sym typeface="Gill Sans"/>
              </a:rPr>
              <a:t>APRÈS MA DÉCISION, ÉTABLIR MON PLAN D’ACTION</a:t>
            </a:r>
            <a:endParaRPr/>
          </a:p>
          <a:p>
            <a:pPr marL="0" marR="0" lvl="0" indent="0" algn="l" rtl="0">
              <a:spcBef>
                <a:spcPts val="0"/>
              </a:spcBef>
              <a:spcAft>
                <a:spcPts val="0"/>
              </a:spcAft>
              <a:buClr>
                <a:srgbClr val="C2113A"/>
              </a:buClr>
              <a:buSzPts val="1800"/>
              <a:buFont typeface="Gill Sans"/>
              <a:buNone/>
            </a:pPr>
            <a:r>
              <a:rPr lang="fr-FR" sz="1800" i="0" cap="none">
                <a:solidFill>
                  <a:srgbClr val="C2113A"/>
                </a:solidFill>
                <a:latin typeface="Gill Sans"/>
                <a:ea typeface="Gill Sans"/>
                <a:cs typeface="Gill Sans"/>
                <a:sym typeface="Gill Sans"/>
              </a:rPr>
              <a:t>ACTIVITÉ 5 « PLAN D’ACTION »</a:t>
            </a:r>
            <a:endParaRPr sz="1800" i="0" cap="none">
              <a:solidFill>
                <a:srgbClr val="C3103A"/>
              </a:solidFill>
              <a:latin typeface="Gill Sans"/>
              <a:ea typeface="Gill Sans"/>
              <a:cs typeface="Gill Sans"/>
              <a:sym typeface="Gill Sans"/>
            </a:endParaRPr>
          </a:p>
        </p:txBody>
      </p:sp>
      <p:sp>
        <p:nvSpPr>
          <p:cNvPr id="177" name="Google Shape;177;p18"/>
          <p:cNvSpPr/>
          <p:nvPr/>
        </p:nvSpPr>
        <p:spPr>
          <a:xfrm>
            <a:off x="539552" y="1127641"/>
            <a:ext cx="5760640"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17375E"/>
              </a:solidFill>
              <a:latin typeface="Arial"/>
              <a:ea typeface="Arial"/>
              <a:cs typeface="Arial"/>
              <a:sym typeface="Arial"/>
            </a:endParaRPr>
          </a:p>
          <a:p>
            <a:pPr marL="342900" marR="0" lvl="0" indent="-342900" algn="l" rtl="0">
              <a:spcBef>
                <a:spcPts val="0"/>
              </a:spcBef>
              <a:spcAft>
                <a:spcPts val="0"/>
              </a:spcAft>
              <a:buClr>
                <a:srgbClr val="17375E"/>
              </a:buClr>
              <a:buSzPts val="2400"/>
              <a:buFont typeface="Arial"/>
              <a:buChar char="•"/>
            </a:pPr>
            <a:r>
              <a:rPr lang="fr-FR" sz="2400">
                <a:solidFill>
                  <a:srgbClr val="17375E"/>
                </a:solidFill>
                <a:latin typeface="Arial"/>
                <a:ea typeface="Arial"/>
                <a:cs typeface="Arial"/>
                <a:sym typeface="Arial"/>
              </a:rPr>
              <a:t>Définir les actions que je dois entreprendre pour atteindre mon objectif</a:t>
            </a:r>
            <a:endParaRPr/>
          </a:p>
          <a:p>
            <a:pPr marL="342900" marR="0" lvl="0" indent="-342900" algn="l" rtl="0">
              <a:spcBef>
                <a:spcPts val="0"/>
              </a:spcBef>
              <a:spcAft>
                <a:spcPts val="0"/>
              </a:spcAft>
              <a:buClr>
                <a:srgbClr val="17375E"/>
              </a:buClr>
              <a:buSzPts val="2400"/>
              <a:buFont typeface="Arial"/>
              <a:buChar char="•"/>
            </a:pPr>
            <a:r>
              <a:rPr lang="fr-FR" sz="2400">
                <a:solidFill>
                  <a:srgbClr val="17375E"/>
                </a:solidFill>
                <a:latin typeface="Arial"/>
                <a:ea typeface="Arial"/>
                <a:cs typeface="Arial"/>
                <a:sym typeface="Arial"/>
              </a:rPr>
              <a:t>Identifier les moyens et ressources nécessaires</a:t>
            </a:r>
            <a:endParaRPr/>
          </a:p>
          <a:p>
            <a:pPr marL="342900" marR="0" lvl="0" indent="-342900" algn="l" rtl="0">
              <a:spcBef>
                <a:spcPts val="0"/>
              </a:spcBef>
              <a:spcAft>
                <a:spcPts val="0"/>
              </a:spcAft>
              <a:buClr>
                <a:srgbClr val="17375E"/>
              </a:buClr>
              <a:buSzPts val="2400"/>
              <a:buFont typeface="Arial"/>
              <a:buChar char="•"/>
            </a:pPr>
            <a:r>
              <a:rPr lang="fr-FR" sz="2400">
                <a:solidFill>
                  <a:srgbClr val="17375E"/>
                </a:solidFill>
                <a:latin typeface="Arial"/>
                <a:ea typeface="Arial"/>
                <a:cs typeface="Arial"/>
                <a:sym typeface="Arial"/>
              </a:rPr>
              <a:t>Identifier les risques : obstacles et contraintes</a:t>
            </a:r>
            <a:endParaRPr/>
          </a:p>
          <a:p>
            <a:pPr marL="342900" marR="0" lvl="0" indent="-342900" algn="l" rtl="0">
              <a:spcBef>
                <a:spcPts val="0"/>
              </a:spcBef>
              <a:spcAft>
                <a:spcPts val="0"/>
              </a:spcAft>
              <a:buClr>
                <a:srgbClr val="17375E"/>
              </a:buClr>
              <a:buSzPts val="2400"/>
              <a:buFont typeface="Arial"/>
              <a:buChar char="•"/>
            </a:pPr>
            <a:r>
              <a:rPr lang="fr-FR" sz="2400">
                <a:solidFill>
                  <a:srgbClr val="17375E"/>
                </a:solidFill>
                <a:latin typeface="Arial"/>
                <a:ea typeface="Arial"/>
                <a:cs typeface="Arial"/>
                <a:sym typeface="Arial"/>
              </a:rPr>
              <a:t>Définir des stratégies d’atténuation des risques</a:t>
            </a:r>
            <a:endParaRPr/>
          </a:p>
          <a:p>
            <a:pPr marL="342900" marR="0" lvl="0" indent="-342900" algn="l" rtl="0">
              <a:spcBef>
                <a:spcPts val="0"/>
              </a:spcBef>
              <a:spcAft>
                <a:spcPts val="0"/>
              </a:spcAft>
              <a:buClr>
                <a:srgbClr val="17375E"/>
              </a:buClr>
              <a:buSzPts val="2400"/>
              <a:buFont typeface="Arial"/>
              <a:buChar char="•"/>
            </a:pPr>
            <a:r>
              <a:rPr lang="fr-FR" sz="2400">
                <a:solidFill>
                  <a:srgbClr val="17375E"/>
                </a:solidFill>
                <a:latin typeface="Arial"/>
                <a:ea typeface="Arial"/>
                <a:cs typeface="Arial"/>
                <a:sym typeface="Arial"/>
              </a:rPr>
              <a:t>Etablir un calendrier</a:t>
            </a:r>
            <a:endParaRPr/>
          </a:p>
          <a:p>
            <a:pPr marL="0" marR="0" lvl="0" indent="0" algn="l" rtl="0">
              <a:spcBef>
                <a:spcPts val="0"/>
              </a:spcBef>
              <a:spcAft>
                <a:spcPts val="0"/>
              </a:spcAft>
              <a:buNone/>
            </a:pPr>
            <a:endParaRPr sz="2400">
              <a:solidFill>
                <a:srgbClr val="17375E"/>
              </a:solidFill>
              <a:latin typeface="Arial"/>
              <a:ea typeface="Arial"/>
              <a:cs typeface="Arial"/>
              <a:sym typeface="Arial"/>
            </a:endParaRPr>
          </a:p>
          <a:p>
            <a:pPr marL="0" marR="0" lvl="0" indent="0" algn="l" rtl="0">
              <a:spcBef>
                <a:spcPts val="0"/>
              </a:spcBef>
              <a:spcAft>
                <a:spcPts val="0"/>
              </a:spcAft>
              <a:buNone/>
            </a:pPr>
            <a:endParaRPr sz="2400">
              <a:solidFill>
                <a:srgbClr val="17375E"/>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p:nvPr/>
        </p:nvSpPr>
        <p:spPr>
          <a:xfrm>
            <a:off x="323528" y="476672"/>
            <a:ext cx="662473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rgbClr val="C2113A"/>
                </a:solidFill>
                <a:latin typeface="Cabin"/>
                <a:ea typeface="Cabin"/>
                <a:cs typeface="Cabin"/>
                <a:sym typeface="Cabin"/>
              </a:rPr>
              <a:t>QUESTIONS ?</a:t>
            </a:r>
            <a:endParaRPr sz="1800">
              <a:solidFill>
                <a:srgbClr val="C2113A"/>
              </a:solidFill>
              <a:latin typeface="Cabin"/>
              <a:ea typeface="Cabin"/>
              <a:cs typeface="Cabin"/>
              <a:sym typeface="Cabin"/>
            </a:endParaRPr>
          </a:p>
        </p:txBody>
      </p:sp>
      <p:pic>
        <p:nvPicPr>
          <p:cNvPr id="184" name="Google Shape;184;p19"/>
          <p:cNvPicPr preferRelativeResize="0"/>
          <p:nvPr/>
        </p:nvPicPr>
        <p:blipFill rotWithShape="1">
          <a:blip r:embed="rId3">
            <a:alphaModFix/>
          </a:blip>
          <a:srcRect/>
          <a:stretch/>
        </p:blipFill>
        <p:spPr>
          <a:xfrm>
            <a:off x="2843808" y="1412776"/>
            <a:ext cx="3526489" cy="3526489"/>
          </a:xfrm>
          <a:prstGeom prst="rect">
            <a:avLst/>
          </a:prstGeom>
          <a:noFill/>
          <a:ln>
            <a:noFill/>
          </a:ln>
        </p:spPr>
      </p:pic>
      <p:sp>
        <p:nvSpPr>
          <p:cNvPr id="185" name="Google Shape;185;p19"/>
          <p:cNvSpPr/>
          <p:nvPr/>
        </p:nvSpPr>
        <p:spPr>
          <a:xfrm>
            <a:off x="755576" y="5085184"/>
            <a:ext cx="45720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u="sng">
                <a:solidFill>
                  <a:schemeClr val="hlink"/>
                </a:solidFill>
                <a:latin typeface="Arial"/>
                <a:ea typeface="Arial"/>
                <a:cs typeface="Arial"/>
                <a:sym typeface="Arial"/>
                <a:hlinkClick r:id="rId4"/>
              </a:rPr>
              <a:t>https://openclassrooms.com/fr/courses/3848146-definir-son-projet-professionnel</a:t>
            </a:r>
            <a:r>
              <a:rPr lang="fr-FR" sz="1800">
                <a:solidFill>
                  <a:schemeClr val="dk1"/>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0"/>
          <p:cNvSpPr txBox="1"/>
          <p:nvPr/>
        </p:nvSpPr>
        <p:spPr>
          <a:xfrm>
            <a:off x="901700" y="2791663"/>
            <a:ext cx="7340600" cy="6500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SzPts val="2200"/>
              <a:buFont typeface="Gill Sans"/>
              <a:buNone/>
            </a:pPr>
            <a:r>
              <a:rPr lang="fr-FR" sz="2200" cap="none">
                <a:solidFill>
                  <a:srgbClr val="FFFFFF"/>
                </a:solidFill>
                <a:latin typeface="Gill Sans"/>
                <a:ea typeface="Gill Sans"/>
                <a:cs typeface="Gill Sans"/>
                <a:sym typeface="Gill Sans"/>
              </a:rPr>
              <a:t>MERCI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8"/>
          <p:cNvSpPr txBox="1"/>
          <p:nvPr/>
        </p:nvSpPr>
        <p:spPr>
          <a:xfrm>
            <a:off x="260350" y="264958"/>
            <a:ext cx="734060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Arial"/>
              <a:buNone/>
            </a:pPr>
            <a:r>
              <a:rPr lang="fr-FR" sz="1800" b="0" i="0" u="none" strike="noStrike" cap="none">
                <a:solidFill>
                  <a:srgbClr val="C2113A"/>
                </a:solidFill>
                <a:latin typeface="Arial"/>
                <a:ea typeface="Arial"/>
                <a:cs typeface="Arial"/>
                <a:sym typeface="Arial"/>
              </a:rPr>
              <a:t>QUEL EST MON STYLE DÉCISIONNEL ?</a:t>
            </a:r>
            <a:endParaRPr sz="1800" b="0" i="0" u="none" strike="noStrike" cap="none">
              <a:solidFill>
                <a:srgbClr val="C2113A"/>
              </a:solidFill>
              <a:latin typeface="Arial"/>
              <a:ea typeface="Arial"/>
              <a:cs typeface="Arial"/>
              <a:sym typeface="Arial"/>
            </a:endParaRPr>
          </a:p>
          <a:p>
            <a:pPr marL="0" marR="0" lvl="0" indent="0" algn="l" rtl="0">
              <a:spcBef>
                <a:spcPts val="0"/>
              </a:spcBef>
              <a:spcAft>
                <a:spcPts val="0"/>
              </a:spcAft>
              <a:buClr>
                <a:srgbClr val="C2113A"/>
              </a:buClr>
              <a:buSzPts val="1800"/>
              <a:buFont typeface="Arial"/>
              <a:buNone/>
            </a:pPr>
            <a:r>
              <a:rPr lang="fr-FR" sz="1800" b="0" i="0" u="none" strike="noStrike" cap="none">
                <a:solidFill>
                  <a:srgbClr val="C2113A"/>
                </a:solidFill>
                <a:latin typeface="Arial"/>
                <a:ea typeface="Arial"/>
                <a:cs typeface="Arial"/>
                <a:sym typeface="Arial"/>
              </a:rPr>
              <a:t>ACTIVITÉ 1</a:t>
            </a:r>
            <a:endParaRPr/>
          </a:p>
        </p:txBody>
      </p:sp>
      <p:sp>
        <p:nvSpPr>
          <p:cNvPr id="38" name="Google Shape;38;p8"/>
          <p:cNvSpPr txBox="1"/>
          <p:nvPr/>
        </p:nvSpPr>
        <p:spPr>
          <a:xfrm>
            <a:off x="260350" y="931863"/>
            <a:ext cx="7340600" cy="392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A6C"/>
              </a:buClr>
              <a:buSzPts val="1800"/>
              <a:buFont typeface="Arial"/>
              <a:buNone/>
            </a:pPr>
            <a:r>
              <a:rPr lang="fr-FR" sz="1800" b="0" i="0" u="none" strike="noStrike" cap="none">
                <a:solidFill>
                  <a:srgbClr val="002A6C"/>
                </a:solidFill>
                <a:latin typeface="Arial"/>
                <a:ea typeface="Arial"/>
                <a:cs typeface="Arial"/>
                <a:sym typeface="Arial"/>
              </a:rPr>
              <a:t>INSTRUCTIONS :</a:t>
            </a:r>
            <a:endParaRPr sz="1800" b="0" i="0" u="none" strike="noStrike" cap="none">
              <a:solidFill>
                <a:srgbClr val="002A6C"/>
              </a:solidFill>
              <a:latin typeface="Arial"/>
              <a:ea typeface="Arial"/>
              <a:cs typeface="Arial"/>
              <a:sym typeface="Arial"/>
            </a:endParaRPr>
          </a:p>
        </p:txBody>
      </p:sp>
      <p:sp>
        <p:nvSpPr>
          <p:cNvPr id="39" name="Google Shape;39;p8"/>
          <p:cNvSpPr txBox="1"/>
          <p:nvPr/>
        </p:nvSpPr>
        <p:spPr>
          <a:xfrm>
            <a:off x="260350" y="1323975"/>
            <a:ext cx="8716963" cy="18890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2A6C"/>
              </a:solidFill>
              <a:latin typeface="Arial"/>
              <a:ea typeface="Arial"/>
              <a:cs typeface="Arial"/>
              <a:sym typeface="Arial"/>
            </a:endParaRPr>
          </a:p>
          <a:p>
            <a:pPr marL="342900" marR="0" lvl="0" indent="-342900" algn="l" rtl="0">
              <a:spcBef>
                <a:spcPts val="0"/>
              </a:spcBef>
              <a:spcAft>
                <a:spcPts val="0"/>
              </a:spcAft>
              <a:buClr>
                <a:srgbClr val="002A6C"/>
              </a:buClr>
              <a:buSzPts val="1800"/>
              <a:buFont typeface="Arial"/>
              <a:buAutoNum type="arabicPeriod"/>
            </a:pPr>
            <a:r>
              <a:rPr lang="fr-FR" sz="1800" b="0" i="0" u="none" strike="noStrike" cap="none">
                <a:solidFill>
                  <a:srgbClr val="002A6C"/>
                </a:solidFill>
                <a:latin typeface="Arial"/>
                <a:ea typeface="Arial"/>
                <a:cs typeface="Arial"/>
                <a:sym typeface="Arial"/>
              </a:rPr>
              <a:t>En binôme, lisez les instructions de l’activité puis cochez la case qui vous correspond. </a:t>
            </a:r>
            <a:endParaRPr/>
          </a:p>
          <a:p>
            <a:pPr marL="342900" marR="0" lvl="0" indent="-342900" algn="l" rtl="0">
              <a:spcBef>
                <a:spcPts val="0"/>
              </a:spcBef>
              <a:spcAft>
                <a:spcPts val="0"/>
              </a:spcAft>
              <a:buClr>
                <a:srgbClr val="002A6C"/>
              </a:buClr>
              <a:buSzPts val="1800"/>
              <a:buFont typeface="Arial"/>
              <a:buAutoNum type="arabicPeriod"/>
            </a:pPr>
            <a:r>
              <a:rPr lang="fr-FR" sz="1800" b="0" i="0" u="none" strike="noStrike" cap="none">
                <a:solidFill>
                  <a:srgbClr val="002A6C"/>
                </a:solidFill>
                <a:latin typeface="Arial"/>
                <a:ea typeface="Arial"/>
                <a:cs typeface="Arial"/>
                <a:sym typeface="Arial"/>
              </a:rPr>
              <a:t>Discutez avec votre partenaire de votre choix, chacun donnera les avantages et inconvénients du choix de l’autre.</a:t>
            </a:r>
            <a:endParaRPr/>
          </a:p>
          <a:p>
            <a:pPr marL="342900" marR="0" lvl="0" indent="-342900" algn="l" rtl="0">
              <a:spcBef>
                <a:spcPts val="0"/>
              </a:spcBef>
              <a:spcAft>
                <a:spcPts val="0"/>
              </a:spcAft>
              <a:buClr>
                <a:srgbClr val="002A6C"/>
              </a:buClr>
              <a:buSzPts val="1800"/>
              <a:buFont typeface="Arial"/>
              <a:buAutoNum type="arabicPeriod"/>
            </a:pPr>
            <a:r>
              <a:rPr lang="fr-FR" sz="1800" b="0" i="0" u="none" strike="noStrike" cap="none">
                <a:solidFill>
                  <a:srgbClr val="002A6C"/>
                </a:solidFill>
                <a:latin typeface="Arial"/>
                <a:ea typeface="Arial"/>
                <a:cs typeface="Arial"/>
                <a:sym typeface="Arial"/>
              </a:rPr>
              <a:t>Partagez avec le reste du groupe.</a:t>
            </a:r>
            <a:endParaRPr/>
          </a:p>
          <a:p>
            <a:pPr marL="342900" marR="0" lvl="0" indent="-228600" algn="l" rtl="0">
              <a:spcBef>
                <a:spcPts val="0"/>
              </a:spcBef>
              <a:spcAft>
                <a:spcPts val="0"/>
              </a:spcAft>
              <a:buClr>
                <a:schemeClr val="dk1"/>
              </a:buClr>
              <a:buSzPts val="1800"/>
              <a:buFont typeface="Arial"/>
              <a:buNone/>
            </a:pPr>
            <a:endParaRPr sz="1800" b="0" i="0" u="none" strike="noStrike" cap="none">
              <a:solidFill>
                <a:srgbClr val="002A6C"/>
              </a:solidFill>
              <a:latin typeface="Arial"/>
              <a:ea typeface="Arial"/>
              <a:cs typeface="Arial"/>
              <a:sym typeface="Arial"/>
            </a:endParaRPr>
          </a:p>
        </p:txBody>
      </p:sp>
      <p:pic>
        <p:nvPicPr>
          <p:cNvPr id="40" name="Google Shape;40;p8"/>
          <p:cNvPicPr preferRelativeResize="0"/>
          <p:nvPr/>
        </p:nvPicPr>
        <p:blipFill rotWithShape="1">
          <a:blip r:embed="rId3">
            <a:alphaModFix/>
          </a:blip>
          <a:srcRect/>
          <a:stretch/>
        </p:blipFill>
        <p:spPr>
          <a:xfrm>
            <a:off x="1385388" y="3374288"/>
            <a:ext cx="6642996" cy="2502984"/>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9"/>
          <p:cNvSpPr txBox="1"/>
          <p:nvPr/>
        </p:nvSpPr>
        <p:spPr>
          <a:xfrm>
            <a:off x="260350" y="309563"/>
            <a:ext cx="734060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0" i="0" u="none" strike="noStrike" cap="none">
                <a:solidFill>
                  <a:srgbClr val="C2113A"/>
                </a:solidFill>
                <a:latin typeface="Arial"/>
                <a:ea typeface="Arial"/>
                <a:cs typeface="Arial"/>
                <a:sym typeface="Arial"/>
              </a:rPr>
              <a:t>RÈGLES DE FONCTIONNEMENT PENDANT L’ATELIER</a:t>
            </a:r>
            <a:endParaRPr sz="1800" b="0" i="0" u="none" strike="noStrike" cap="none">
              <a:solidFill>
                <a:srgbClr val="C2113A"/>
              </a:solidFill>
              <a:latin typeface="Arial"/>
              <a:ea typeface="Arial"/>
              <a:cs typeface="Arial"/>
              <a:sym typeface="Arial"/>
            </a:endParaRPr>
          </a:p>
        </p:txBody>
      </p:sp>
      <p:sp>
        <p:nvSpPr>
          <p:cNvPr id="47" name="Google Shape;47;p9"/>
          <p:cNvSpPr/>
          <p:nvPr/>
        </p:nvSpPr>
        <p:spPr>
          <a:xfrm>
            <a:off x="415925" y="938213"/>
            <a:ext cx="3449638" cy="1430337"/>
          </a:xfrm>
          <a:prstGeom prst="rect">
            <a:avLst/>
          </a:prstGeom>
          <a:solidFill>
            <a:srgbClr val="833E90"/>
          </a:solidFill>
          <a:ln w="9525" cap="flat" cmpd="sng">
            <a:solidFill>
              <a:srgbClr val="833E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fr-FR" sz="1800" b="0" i="0" u="none" strike="noStrike" cap="none">
                <a:solidFill>
                  <a:schemeClr val="lt1"/>
                </a:solidFill>
                <a:latin typeface="Arial"/>
                <a:ea typeface="Arial"/>
                <a:cs typeface="Arial"/>
                <a:sym typeface="Arial"/>
              </a:rPr>
              <a:t>	S’ENGAGER</a:t>
            </a:r>
            <a:endParaRPr/>
          </a:p>
        </p:txBody>
      </p:sp>
      <p:sp>
        <p:nvSpPr>
          <p:cNvPr id="48" name="Google Shape;48;p9"/>
          <p:cNvSpPr/>
          <p:nvPr/>
        </p:nvSpPr>
        <p:spPr>
          <a:xfrm>
            <a:off x="2763838" y="2597150"/>
            <a:ext cx="3449637" cy="1430338"/>
          </a:xfrm>
          <a:prstGeom prst="rect">
            <a:avLst/>
          </a:prstGeom>
          <a:solidFill>
            <a:srgbClr val="002A6C"/>
          </a:solidFill>
          <a:ln w="9525" cap="flat" cmpd="sng">
            <a:solidFill>
              <a:srgbClr val="00206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285750" algn="l" rtl="0">
              <a:spcBef>
                <a:spcPts val="0"/>
              </a:spcBef>
              <a:spcAft>
                <a:spcPts val="0"/>
              </a:spcAft>
              <a:buNone/>
            </a:pPr>
            <a:r>
              <a:rPr lang="fr-FR" sz="1800" b="0" i="0" u="none" strike="noStrike" cap="none">
                <a:solidFill>
                  <a:schemeClr val="lt1"/>
                </a:solidFill>
                <a:latin typeface="Arial"/>
                <a:ea typeface="Arial"/>
                <a:cs typeface="Arial"/>
                <a:sym typeface="Arial"/>
              </a:rPr>
              <a:t>COMMUNIQUER</a:t>
            </a:r>
            <a:endParaRPr/>
          </a:p>
          <a:p>
            <a:pPr marL="0" marR="0" lvl="0" indent="285750" algn="l" rtl="0">
              <a:spcBef>
                <a:spcPts val="0"/>
              </a:spcBef>
              <a:spcAft>
                <a:spcPts val="0"/>
              </a:spcAft>
              <a:buNone/>
            </a:pPr>
            <a:r>
              <a:rPr lang="fr-FR" sz="1800" b="0" i="0" u="none" strike="noStrike" cap="none">
                <a:solidFill>
                  <a:schemeClr val="lt1"/>
                </a:solidFill>
                <a:latin typeface="Arial"/>
                <a:ea typeface="Arial"/>
                <a:cs typeface="Arial"/>
                <a:sym typeface="Arial"/>
              </a:rPr>
              <a:t>POSITIVEMENT</a:t>
            </a:r>
            <a:endParaRPr/>
          </a:p>
        </p:txBody>
      </p:sp>
      <p:sp>
        <p:nvSpPr>
          <p:cNvPr id="49" name="Google Shape;49;p9"/>
          <p:cNvSpPr/>
          <p:nvPr/>
        </p:nvSpPr>
        <p:spPr>
          <a:xfrm>
            <a:off x="5216525" y="938213"/>
            <a:ext cx="3449638" cy="1430337"/>
          </a:xfrm>
          <a:prstGeom prst="rect">
            <a:avLst/>
          </a:prstGeom>
          <a:solidFill>
            <a:srgbClr val="C2113A"/>
          </a:solidFill>
          <a:ln w="9525" cap="flat" cmpd="sng">
            <a:solidFill>
              <a:srgbClr val="C2113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fr-FR" sz="1800" b="0" i="0" u="none" strike="noStrike" cap="none">
                <a:solidFill>
                  <a:schemeClr val="lt1"/>
                </a:solidFill>
                <a:latin typeface="Arial"/>
                <a:ea typeface="Arial"/>
                <a:cs typeface="Arial"/>
                <a:sym typeface="Arial"/>
              </a:rPr>
              <a:t>	RESPECTER</a:t>
            </a:r>
            <a:endParaRPr/>
          </a:p>
        </p:txBody>
      </p:sp>
      <p:sp>
        <p:nvSpPr>
          <p:cNvPr id="50" name="Google Shape;50;p9"/>
          <p:cNvSpPr/>
          <p:nvPr/>
        </p:nvSpPr>
        <p:spPr>
          <a:xfrm>
            <a:off x="5216525" y="4278313"/>
            <a:ext cx="3449638" cy="1430337"/>
          </a:xfrm>
          <a:prstGeom prst="rect">
            <a:avLst/>
          </a:prstGeom>
          <a:solidFill>
            <a:srgbClr val="00B0F0"/>
          </a:solidFill>
          <a:ln w="9525" cap="flat" cmpd="sng">
            <a:solidFill>
              <a:srgbClr val="00B0F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fr-FR" sz="1800" b="0" i="0" u="none" strike="noStrike" cap="none">
                <a:solidFill>
                  <a:schemeClr val="lt1"/>
                </a:solidFill>
                <a:latin typeface="Arial"/>
                <a:ea typeface="Arial"/>
                <a:cs typeface="Arial"/>
                <a:sym typeface="Arial"/>
              </a:rPr>
              <a:t>	APPRENDRE</a:t>
            </a:r>
            <a:endParaRPr/>
          </a:p>
        </p:txBody>
      </p:sp>
      <p:sp>
        <p:nvSpPr>
          <p:cNvPr id="51" name="Google Shape;51;p9"/>
          <p:cNvSpPr/>
          <p:nvPr/>
        </p:nvSpPr>
        <p:spPr>
          <a:xfrm>
            <a:off x="457200" y="4298950"/>
            <a:ext cx="3449638" cy="1430338"/>
          </a:xfrm>
          <a:prstGeom prst="rect">
            <a:avLst/>
          </a:prstGeom>
          <a:solidFill>
            <a:srgbClr val="FC8A0E"/>
          </a:solidFill>
          <a:ln w="9525" cap="flat" cmpd="sng">
            <a:solidFill>
              <a:srgbClr val="FC8A0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171450" marR="0" lvl="0" indent="0" algn="l" rtl="0">
              <a:spcBef>
                <a:spcPts val="0"/>
              </a:spcBef>
              <a:spcAft>
                <a:spcPts val="0"/>
              </a:spcAft>
              <a:buNone/>
            </a:pPr>
            <a:r>
              <a:rPr lang="fr-FR" sz="1800" b="0" i="0" u="none" strike="noStrike" cap="none">
                <a:solidFill>
                  <a:schemeClr val="lt1"/>
                </a:solidFill>
                <a:latin typeface="Arial"/>
                <a:ea typeface="Arial"/>
                <a:cs typeface="Arial"/>
                <a:sym typeface="Arial"/>
              </a:rPr>
              <a:t>ETRE </a:t>
            </a:r>
            <a:endParaRPr/>
          </a:p>
          <a:p>
            <a:pPr marL="171450" marR="0" lvl="0" indent="0" algn="l" rtl="0">
              <a:spcBef>
                <a:spcPts val="0"/>
              </a:spcBef>
              <a:spcAft>
                <a:spcPts val="0"/>
              </a:spcAft>
              <a:buNone/>
            </a:pPr>
            <a:r>
              <a:rPr lang="fr-FR" sz="1800" b="0" i="0" u="none" strike="noStrike" cap="none">
                <a:solidFill>
                  <a:schemeClr val="lt1"/>
                </a:solidFill>
                <a:latin typeface="Arial"/>
                <a:ea typeface="Arial"/>
                <a:cs typeface="Arial"/>
                <a:sym typeface="Arial"/>
              </a:rPr>
              <a:t>PROFESSIONNEL</a:t>
            </a:r>
            <a:endParaRPr/>
          </a:p>
        </p:txBody>
      </p:sp>
      <p:pic>
        <p:nvPicPr>
          <p:cNvPr id="52" name="Google Shape;52;p9"/>
          <p:cNvPicPr preferRelativeResize="0"/>
          <p:nvPr/>
        </p:nvPicPr>
        <p:blipFill rotWithShape="1">
          <a:blip r:embed="rId3">
            <a:alphaModFix/>
          </a:blip>
          <a:srcRect/>
          <a:stretch/>
        </p:blipFill>
        <p:spPr>
          <a:xfrm>
            <a:off x="2695575" y="1203325"/>
            <a:ext cx="898525" cy="898525"/>
          </a:xfrm>
          <a:prstGeom prst="rect">
            <a:avLst/>
          </a:prstGeom>
          <a:noFill/>
          <a:ln>
            <a:noFill/>
          </a:ln>
        </p:spPr>
      </p:pic>
      <p:pic>
        <p:nvPicPr>
          <p:cNvPr id="53" name="Google Shape;53;p9"/>
          <p:cNvPicPr preferRelativeResize="0"/>
          <p:nvPr/>
        </p:nvPicPr>
        <p:blipFill rotWithShape="1">
          <a:blip r:embed="rId4">
            <a:alphaModFix/>
          </a:blip>
          <a:srcRect/>
          <a:stretch/>
        </p:blipFill>
        <p:spPr>
          <a:xfrm>
            <a:off x="5124450" y="2882900"/>
            <a:ext cx="896938" cy="898525"/>
          </a:xfrm>
          <a:prstGeom prst="rect">
            <a:avLst/>
          </a:prstGeom>
          <a:noFill/>
          <a:ln>
            <a:noFill/>
          </a:ln>
        </p:spPr>
      </p:pic>
      <p:pic>
        <p:nvPicPr>
          <p:cNvPr id="54" name="Google Shape;54;p9"/>
          <p:cNvPicPr preferRelativeResize="0"/>
          <p:nvPr/>
        </p:nvPicPr>
        <p:blipFill rotWithShape="1">
          <a:blip r:embed="rId5">
            <a:alphaModFix/>
          </a:blip>
          <a:srcRect/>
          <a:stretch/>
        </p:blipFill>
        <p:spPr>
          <a:xfrm>
            <a:off x="7508875" y="1185863"/>
            <a:ext cx="915988" cy="915987"/>
          </a:xfrm>
          <a:prstGeom prst="rect">
            <a:avLst/>
          </a:prstGeom>
          <a:noFill/>
          <a:ln>
            <a:noFill/>
          </a:ln>
        </p:spPr>
      </p:pic>
      <p:pic>
        <p:nvPicPr>
          <p:cNvPr id="55" name="Google Shape;55;p9"/>
          <p:cNvPicPr preferRelativeResize="0"/>
          <p:nvPr/>
        </p:nvPicPr>
        <p:blipFill rotWithShape="1">
          <a:blip r:embed="rId6">
            <a:alphaModFix/>
          </a:blip>
          <a:srcRect/>
          <a:stretch/>
        </p:blipFill>
        <p:spPr>
          <a:xfrm>
            <a:off x="2757488" y="4514850"/>
            <a:ext cx="955675" cy="955675"/>
          </a:xfrm>
          <a:prstGeom prst="rect">
            <a:avLst/>
          </a:prstGeom>
          <a:noFill/>
          <a:ln>
            <a:noFill/>
          </a:ln>
        </p:spPr>
      </p:pic>
      <p:pic>
        <p:nvPicPr>
          <p:cNvPr id="56" name="Google Shape;56;p9"/>
          <p:cNvPicPr preferRelativeResize="0"/>
          <p:nvPr/>
        </p:nvPicPr>
        <p:blipFill rotWithShape="1">
          <a:blip r:embed="rId7">
            <a:alphaModFix/>
          </a:blip>
          <a:srcRect/>
          <a:stretch/>
        </p:blipFill>
        <p:spPr>
          <a:xfrm>
            <a:off x="7508875" y="4527550"/>
            <a:ext cx="973138" cy="9731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p:nvPr/>
        </p:nvSpPr>
        <p:spPr>
          <a:xfrm>
            <a:off x="1846263" y="1772816"/>
            <a:ext cx="6324600" cy="615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A6C"/>
              </a:buClr>
              <a:buSzPts val="1600"/>
              <a:buFont typeface="Arial"/>
              <a:buNone/>
            </a:pPr>
            <a:r>
              <a:rPr lang="fr-FR" sz="1600" b="0" i="0" u="none" strike="noStrike" cap="none">
                <a:solidFill>
                  <a:srgbClr val="002A6C"/>
                </a:solidFill>
                <a:latin typeface="Arial"/>
                <a:ea typeface="Arial"/>
                <a:cs typeface="Arial"/>
                <a:sym typeface="Arial"/>
              </a:rPr>
              <a:t>COMPRENDRE LE PROCESSUS DE PRISE DE DÉCISION POUR L’APPLIQUER À MON PROJET PROFESSIONNEL</a:t>
            </a:r>
            <a:endParaRPr/>
          </a:p>
        </p:txBody>
      </p:sp>
      <p:sp>
        <p:nvSpPr>
          <p:cNvPr id="63" name="Google Shape;63;p10"/>
          <p:cNvSpPr txBox="1"/>
          <p:nvPr/>
        </p:nvSpPr>
        <p:spPr>
          <a:xfrm>
            <a:off x="1846263" y="3114798"/>
            <a:ext cx="7297737" cy="53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A6C"/>
              </a:buClr>
              <a:buSzPts val="1600"/>
              <a:buFont typeface="Arial"/>
              <a:buNone/>
            </a:pPr>
            <a:r>
              <a:rPr lang="fr-FR" sz="1600" b="0" i="0" u="none" strike="noStrike" cap="none">
                <a:solidFill>
                  <a:srgbClr val="002A6C"/>
                </a:solidFill>
                <a:latin typeface="Arial"/>
                <a:ea typeface="Arial"/>
                <a:cs typeface="Arial"/>
                <a:sym typeface="Arial"/>
              </a:rPr>
              <a:t>FAIRE UN CHOIX ET DÉFINIR MON PROJET PROFESSIONNEL</a:t>
            </a:r>
            <a:endParaRPr/>
          </a:p>
        </p:txBody>
      </p:sp>
      <p:sp>
        <p:nvSpPr>
          <p:cNvPr id="64" name="Google Shape;64;p10"/>
          <p:cNvSpPr txBox="1"/>
          <p:nvPr/>
        </p:nvSpPr>
        <p:spPr>
          <a:xfrm>
            <a:off x="260350" y="309563"/>
            <a:ext cx="7340600" cy="649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Arial"/>
              <a:buNone/>
            </a:pPr>
            <a:r>
              <a:rPr lang="fr-FR" sz="1800" b="0" i="0" u="none" strike="noStrike" cap="none">
                <a:solidFill>
                  <a:srgbClr val="C2113A"/>
                </a:solidFill>
                <a:latin typeface="Arial"/>
                <a:ea typeface="Arial"/>
                <a:cs typeface="Arial"/>
                <a:sym typeface="Arial"/>
              </a:rPr>
              <a:t>OBJECTIFS D'APPRENTISSAGE</a:t>
            </a:r>
            <a:endParaRPr/>
          </a:p>
        </p:txBody>
      </p:sp>
      <p:sp>
        <p:nvSpPr>
          <p:cNvPr id="65" name="Google Shape;65;p10" descr="List free icon"/>
          <p:cNvSpPr/>
          <p:nvPr/>
        </p:nvSpPr>
        <p:spPr>
          <a:xfrm>
            <a:off x="176213" y="-182563"/>
            <a:ext cx="1670050" cy="16700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66" name="Google Shape;66;p10"/>
          <p:cNvPicPr preferRelativeResize="0"/>
          <p:nvPr/>
        </p:nvPicPr>
        <p:blipFill rotWithShape="1">
          <a:blip r:embed="rId3">
            <a:alphaModFix/>
          </a:blip>
          <a:srcRect/>
          <a:stretch/>
        </p:blipFill>
        <p:spPr>
          <a:xfrm>
            <a:off x="1212255" y="1085213"/>
            <a:ext cx="479425" cy="479425"/>
          </a:xfrm>
          <a:prstGeom prst="rect">
            <a:avLst/>
          </a:prstGeom>
          <a:noFill/>
          <a:ln>
            <a:noFill/>
          </a:ln>
        </p:spPr>
      </p:pic>
      <p:grpSp>
        <p:nvGrpSpPr>
          <p:cNvPr id="67" name="Google Shape;67;p10"/>
          <p:cNvGrpSpPr/>
          <p:nvPr/>
        </p:nvGrpSpPr>
        <p:grpSpPr>
          <a:xfrm>
            <a:off x="4241" y="4687716"/>
            <a:ext cx="9135516" cy="987623"/>
            <a:chOff x="4241" y="1085678"/>
            <a:chExt cx="9135516" cy="987623"/>
          </a:xfrm>
        </p:grpSpPr>
        <p:sp>
          <p:nvSpPr>
            <p:cNvPr id="68" name="Google Shape;68;p10"/>
            <p:cNvSpPr/>
            <p:nvPr/>
          </p:nvSpPr>
          <p:spPr>
            <a:xfrm>
              <a:off x="4241" y="1085678"/>
              <a:ext cx="2469058" cy="987623"/>
            </a:xfrm>
            <a:prstGeom prst="chevron">
              <a:avLst>
                <a:gd name="adj" fmla="val 50000"/>
              </a:avLst>
            </a:prstGeom>
            <a:solidFill>
              <a:srgbClr val="C0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p:nvPr/>
          </p:nvSpPr>
          <p:spPr>
            <a:xfrm>
              <a:off x="498053" y="1085678"/>
              <a:ext cx="1481435" cy="987623"/>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None/>
              </a:pPr>
              <a:r>
                <a:rPr lang="fr-FR" sz="2000" b="0" i="0" u="none" strike="noStrike" cap="none">
                  <a:solidFill>
                    <a:schemeClr val="lt1"/>
                  </a:solidFill>
                  <a:latin typeface="Arial"/>
                  <a:ea typeface="Arial"/>
                  <a:cs typeface="Arial"/>
                  <a:sym typeface="Arial"/>
                </a:rPr>
                <a:t>Projet professionnel ?</a:t>
              </a:r>
              <a:endParaRPr sz="2000" b="0" i="0" u="none" strike="noStrike" cap="none">
                <a:solidFill>
                  <a:schemeClr val="lt1"/>
                </a:solidFill>
                <a:latin typeface="Arial"/>
                <a:ea typeface="Arial"/>
                <a:cs typeface="Arial"/>
                <a:sym typeface="Arial"/>
              </a:endParaRPr>
            </a:p>
          </p:txBody>
        </p:sp>
        <p:sp>
          <p:nvSpPr>
            <p:cNvPr id="70" name="Google Shape;70;p10"/>
            <p:cNvSpPr/>
            <p:nvPr/>
          </p:nvSpPr>
          <p:spPr>
            <a:xfrm>
              <a:off x="2226394" y="1085678"/>
              <a:ext cx="2469058" cy="987623"/>
            </a:xfrm>
            <a:prstGeom prst="chevron">
              <a:avLst>
                <a:gd name="adj" fmla="val 50000"/>
              </a:avLst>
            </a:prstGeom>
            <a:solidFill>
              <a:srgbClr val="833E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txBox="1"/>
            <p:nvPr/>
          </p:nvSpPr>
          <p:spPr>
            <a:xfrm>
              <a:off x="2720206" y="1085678"/>
              <a:ext cx="1481435" cy="987623"/>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None/>
              </a:pPr>
              <a:r>
                <a:rPr lang="fr-FR" sz="2000" b="0" i="0" u="none" strike="noStrike" cap="none">
                  <a:solidFill>
                    <a:schemeClr val="lt1"/>
                  </a:solidFill>
                  <a:latin typeface="Arial"/>
                  <a:ea typeface="Arial"/>
                  <a:cs typeface="Arial"/>
                  <a:sym typeface="Arial"/>
                </a:rPr>
                <a:t>Mes options</a:t>
              </a:r>
              <a:endParaRPr sz="2000" b="0" i="0" u="none" strike="noStrike" cap="none">
                <a:solidFill>
                  <a:schemeClr val="lt1"/>
                </a:solidFill>
                <a:latin typeface="Arial"/>
                <a:ea typeface="Arial"/>
                <a:cs typeface="Arial"/>
                <a:sym typeface="Arial"/>
              </a:endParaRPr>
            </a:p>
          </p:txBody>
        </p:sp>
        <p:sp>
          <p:nvSpPr>
            <p:cNvPr id="72" name="Google Shape;72;p10"/>
            <p:cNvSpPr/>
            <p:nvPr/>
          </p:nvSpPr>
          <p:spPr>
            <a:xfrm>
              <a:off x="4448546" y="1085678"/>
              <a:ext cx="2469058" cy="987623"/>
            </a:xfrm>
            <a:prstGeom prst="chevron">
              <a:avLst>
                <a:gd name="adj" fmla="val 5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p:nvPr/>
          </p:nvSpPr>
          <p:spPr>
            <a:xfrm>
              <a:off x="4942358" y="1085678"/>
              <a:ext cx="1481435" cy="987623"/>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None/>
              </a:pPr>
              <a:r>
                <a:rPr lang="fr-FR" sz="2000" b="0" i="0" u="none" strike="noStrike" cap="none">
                  <a:solidFill>
                    <a:schemeClr val="lt1"/>
                  </a:solidFill>
                  <a:latin typeface="Arial"/>
                  <a:ea typeface="Arial"/>
                  <a:cs typeface="Arial"/>
                  <a:sym typeface="Arial"/>
                </a:rPr>
                <a:t>Mon choix</a:t>
              </a:r>
              <a:endParaRPr sz="2000" b="0" i="0" u="none" strike="noStrike" cap="none">
                <a:solidFill>
                  <a:schemeClr val="lt1"/>
                </a:solidFill>
                <a:latin typeface="Arial"/>
                <a:ea typeface="Arial"/>
                <a:cs typeface="Arial"/>
                <a:sym typeface="Arial"/>
              </a:endParaRPr>
            </a:p>
          </p:txBody>
        </p:sp>
        <p:sp>
          <p:nvSpPr>
            <p:cNvPr id="74" name="Google Shape;74;p10"/>
            <p:cNvSpPr/>
            <p:nvPr/>
          </p:nvSpPr>
          <p:spPr>
            <a:xfrm>
              <a:off x="6670699" y="1085678"/>
              <a:ext cx="2469058" cy="987623"/>
            </a:xfrm>
            <a:prstGeom prst="chevron">
              <a:avLst>
                <a:gd name="adj" fmla="val 50000"/>
              </a:avLst>
            </a:prstGeom>
            <a:solidFill>
              <a:srgbClr val="FC750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txBox="1"/>
            <p:nvPr/>
          </p:nvSpPr>
          <p:spPr>
            <a:xfrm>
              <a:off x="7164511" y="1085678"/>
              <a:ext cx="1481435" cy="987623"/>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None/>
              </a:pPr>
              <a:r>
                <a:rPr lang="fr-FR" sz="2000" b="0" i="0" u="none" strike="noStrike" cap="none">
                  <a:solidFill>
                    <a:schemeClr val="lt1"/>
                  </a:solidFill>
                  <a:latin typeface="Arial"/>
                  <a:ea typeface="Arial"/>
                  <a:cs typeface="Arial"/>
                  <a:sym typeface="Arial"/>
                </a:rPr>
                <a:t>Mon plan d’action</a:t>
              </a:r>
              <a:endParaRPr sz="2000" b="0" i="0" u="none" strike="noStrike" cap="none">
                <a:solidFill>
                  <a:schemeClr val="lt1"/>
                </a:solidFill>
                <a:latin typeface="Arial"/>
                <a:ea typeface="Arial"/>
                <a:cs typeface="Arial"/>
                <a:sym typeface="Arial"/>
              </a:endParaRPr>
            </a:p>
          </p:txBody>
        </p:sp>
      </p:grpSp>
      <p:pic>
        <p:nvPicPr>
          <p:cNvPr id="76" name="Google Shape;76;p10"/>
          <p:cNvPicPr preferRelativeResize="0"/>
          <p:nvPr/>
        </p:nvPicPr>
        <p:blipFill rotWithShape="1">
          <a:blip r:embed="rId4">
            <a:alphaModFix/>
          </a:blip>
          <a:srcRect/>
          <a:stretch/>
        </p:blipFill>
        <p:spPr>
          <a:xfrm>
            <a:off x="1158875" y="3674988"/>
            <a:ext cx="547688" cy="546100"/>
          </a:xfrm>
          <a:prstGeom prst="rect">
            <a:avLst/>
          </a:prstGeom>
          <a:noFill/>
          <a:ln>
            <a:noFill/>
          </a:ln>
        </p:spPr>
      </p:pic>
      <p:sp>
        <p:nvSpPr>
          <p:cNvPr id="77" name="Google Shape;77;p10"/>
          <p:cNvSpPr/>
          <p:nvPr/>
        </p:nvSpPr>
        <p:spPr>
          <a:xfrm>
            <a:off x="1954213" y="3882534"/>
            <a:ext cx="45720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0" i="0" u="none" strike="noStrike" cap="none">
                <a:solidFill>
                  <a:srgbClr val="002A6C"/>
                </a:solidFill>
                <a:latin typeface="Arial"/>
                <a:ea typeface="Arial"/>
                <a:cs typeface="Arial"/>
                <a:sym typeface="Arial"/>
              </a:rPr>
              <a:t>ÉTABLIR MON PLAN D’ACTION</a:t>
            </a:r>
            <a:endParaRPr/>
          </a:p>
        </p:txBody>
      </p:sp>
      <p:pic>
        <p:nvPicPr>
          <p:cNvPr id="78" name="Google Shape;78;p10" descr="Clipart - &lt;strong&gt;Idee&lt;/strong&gt; / idea"/>
          <p:cNvPicPr preferRelativeResize="0"/>
          <p:nvPr/>
        </p:nvPicPr>
        <p:blipFill rotWithShape="1">
          <a:blip r:embed="rId5">
            <a:alphaModFix/>
          </a:blip>
          <a:srcRect/>
          <a:stretch/>
        </p:blipFill>
        <p:spPr>
          <a:xfrm>
            <a:off x="1160079" y="1700808"/>
            <a:ext cx="603609" cy="612542"/>
          </a:xfrm>
          <a:prstGeom prst="rect">
            <a:avLst/>
          </a:prstGeom>
          <a:noFill/>
          <a:ln>
            <a:noFill/>
          </a:ln>
        </p:spPr>
      </p:pic>
      <p:sp>
        <p:nvSpPr>
          <p:cNvPr id="79" name="Google Shape;79;p10"/>
          <p:cNvSpPr txBox="1"/>
          <p:nvPr/>
        </p:nvSpPr>
        <p:spPr>
          <a:xfrm>
            <a:off x="1907704" y="1074738"/>
            <a:ext cx="6100762" cy="64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600" b="0" u="none" cap="none">
                <a:solidFill>
                  <a:srgbClr val="002A6C"/>
                </a:solidFill>
                <a:latin typeface="Arial"/>
                <a:ea typeface="Arial"/>
                <a:cs typeface="Arial"/>
                <a:sym typeface="Arial"/>
              </a:rPr>
              <a:t>COMPRENDRE CE QU’EST UN PROJET PROFESSIONNEL</a:t>
            </a:r>
            <a:endParaRPr/>
          </a:p>
        </p:txBody>
      </p:sp>
      <p:pic>
        <p:nvPicPr>
          <p:cNvPr id="80" name="Google Shape;80;p10"/>
          <p:cNvPicPr preferRelativeResize="0"/>
          <p:nvPr/>
        </p:nvPicPr>
        <p:blipFill rotWithShape="1">
          <a:blip r:embed="rId6">
            <a:alphaModFix/>
          </a:blip>
          <a:srcRect/>
          <a:stretch/>
        </p:blipFill>
        <p:spPr>
          <a:xfrm>
            <a:off x="1158875" y="2929061"/>
            <a:ext cx="717550" cy="715963"/>
          </a:xfrm>
          <a:prstGeom prst="rect">
            <a:avLst/>
          </a:prstGeom>
          <a:noFill/>
          <a:ln>
            <a:noFill/>
          </a:ln>
        </p:spPr>
      </p:pic>
      <p:sp>
        <p:nvSpPr>
          <p:cNvPr id="81" name="Google Shape;81;p10"/>
          <p:cNvSpPr txBox="1"/>
          <p:nvPr/>
        </p:nvSpPr>
        <p:spPr>
          <a:xfrm>
            <a:off x="1846263" y="2421260"/>
            <a:ext cx="6100762" cy="64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A6C"/>
              </a:buClr>
              <a:buSzPts val="1600"/>
              <a:buFont typeface="Arial"/>
              <a:buNone/>
            </a:pPr>
            <a:r>
              <a:rPr lang="fr-FR" sz="1600" b="0" u="none" cap="none">
                <a:solidFill>
                  <a:srgbClr val="002A6C"/>
                </a:solidFill>
                <a:latin typeface="Arial"/>
                <a:ea typeface="Arial"/>
                <a:cs typeface="Arial"/>
                <a:sym typeface="Arial"/>
              </a:rPr>
              <a:t>ANALYSER L’INFORMATION QUE J’AI RECUEILLIE DURANT LES PHASES PRÉCÉDENTES</a:t>
            </a:r>
            <a:endParaRPr/>
          </a:p>
        </p:txBody>
      </p:sp>
      <p:pic>
        <p:nvPicPr>
          <p:cNvPr id="82" name="Google Shape;82;p10"/>
          <p:cNvPicPr preferRelativeResize="0"/>
          <p:nvPr/>
        </p:nvPicPr>
        <p:blipFill rotWithShape="1">
          <a:blip r:embed="rId7">
            <a:alphaModFix/>
          </a:blip>
          <a:srcRect/>
          <a:stretch/>
        </p:blipFill>
        <p:spPr>
          <a:xfrm>
            <a:off x="1169988" y="2456433"/>
            <a:ext cx="523875" cy="523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1"/>
          <p:cNvSpPr txBox="1"/>
          <p:nvPr/>
        </p:nvSpPr>
        <p:spPr>
          <a:xfrm>
            <a:off x="260927" y="299451"/>
            <a:ext cx="7340600" cy="65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Gill Sans"/>
              <a:buNone/>
            </a:pPr>
            <a:r>
              <a:rPr lang="fr-FR" sz="1800" cap="none">
                <a:solidFill>
                  <a:srgbClr val="C2113A"/>
                </a:solidFill>
                <a:latin typeface="Gill Sans"/>
                <a:ea typeface="Gill Sans"/>
                <a:cs typeface="Gill Sans"/>
                <a:sym typeface="Gill Sans"/>
              </a:rPr>
              <a:t>RAPPEL DU PROCESSUS </a:t>
            </a:r>
            <a:endParaRPr sz="1800" i="0" cap="none">
              <a:solidFill>
                <a:srgbClr val="C3103A"/>
              </a:solidFill>
              <a:latin typeface="Gill Sans"/>
              <a:ea typeface="Gill Sans"/>
              <a:cs typeface="Gill Sans"/>
              <a:sym typeface="Gill Sans"/>
            </a:endParaRPr>
          </a:p>
        </p:txBody>
      </p:sp>
      <p:pic>
        <p:nvPicPr>
          <p:cNvPr id="89" name="Google Shape;89;p11"/>
          <p:cNvPicPr preferRelativeResize="0"/>
          <p:nvPr/>
        </p:nvPicPr>
        <p:blipFill rotWithShape="1">
          <a:blip r:embed="rId3">
            <a:alphaModFix/>
          </a:blip>
          <a:srcRect/>
          <a:stretch/>
        </p:blipFill>
        <p:spPr>
          <a:xfrm>
            <a:off x="35496" y="3789040"/>
            <a:ext cx="2304256" cy="2304256"/>
          </a:xfrm>
          <a:prstGeom prst="rect">
            <a:avLst/>
          </a:prstGeom>
          <a:noFill/>
          <a:ln>
            <a:noFill/>
          </a:ln>
        </p:spPr>
      </p:pic>
      <p:grpSp>
        <p:nvGrpSpPr>
          <p:cNvPr id="90" name="Google Shape;90;p11"/>
          <p:cNvGrpSpPr/>
          <p:nvPr/>
        </p:nvGrpSpPr>
        <p:grpSpPr>
          <a:xfrm>
            <a:off x="3442328" y="1596520"/>
            <a:ext cx="4048739" cy="4022171"/>
            <a:chOff x="1228000" y="255752"/>
            <a:chExt cx="4048739" cy="4022171"/>
          </a:xfrm>
        </p:grpSpPr>
        <p:sp>
          <p:nvSpPr>
            <p:cNvPr id="91" name="Google Shape;91;p11"/>
            <p:cNvSpPr/>
            <p:nvPr/>
          </p:nvSpPr>
          <p:spPr>
            <a:xfrm>
              <a:off x="1228000" y="255752"/>
              <a:ext cx="2023097" cy="199161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txBox="1"/>
            <p:nvPr/>
          </p:nvSpPr>
          <p:spPr>
            <a:xfrm>
              <a:off x="1820551" y="839081"/>
              <a:ext cx="1430546" cy="1408281"/>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None/>
              </a:pPr>
              <a:r>
                <a:rPr lang="fr-FR" sz="1400" b="1">
                  <a:solidFill>
                    <a:schemeClr val="lt1"/>
                  </a:solidFill>
                  <a:latin typeface="Arial"/>
                  <a:ea typeface="Arial"/>
                  <a:cs typeface="Arial"/>
                  <a:sym typeface="Arial"/>
                </a:rPr>
                <a:t>Moi</a:t>
              </a:r>
              <a:endParaRPr/>
            </a:p>
          </p:txBody>
        </p:sp>
        <p:sp>
          <p:nvSpPr>
            <p:cNvPr id="93" name="Google Shape;93;p11"/>
            <p:cNvSpPr/>
            <p:nvPr/>
          </p:nvSpPr>
          <p:spPr>
            <a:xfrm rot="5400000">
              <a:off x="3312433" y="301186"/>
              <a:ext cx="1964306" cy="196430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txBox="1"/>
            <p:nvPr/>
          </p:nvSpPr>
          <p:spPr>
            <a:xfrm>
              <a:off x="3312433" y="876518"/>
              <a:ext cx="1388974" cy="1388974"/>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None/>
              </a:pPr>
              <a:r>
                <a:rPr lang="fr-FR" sz="1400" b="1">
                  <a:solidFill>
                    <a:schemeClr val="lt1"/>
                  </a:solidFill>
                  <a:latin typeface="Arial"/>
                  <a:ea typeface="Arial"/>
                  <a:cs typeface="Arial"/>
                  <a:sym typeface="Arial"/>
                </a:rPr>
                <a:t>Le monde du travail</a:t>
              </a:r>
              <a:endParaRPr/>
            </a:p>
          </p:txBody>
        </p:sp>
        <p:sp>
          <p:nvSpPr>
            <p:cNvPr id="95" name="Google Shape;95;p11"/>
            <p:cNvSpPr/>
            <p:nvPr/>
          </p:nvSpPr>
          <p:spPr>
            <a:xfrm rot="10800000">
              <a:off x="3312433" y="2313617"/>
              <a:ext cx="1964306" cy="196430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p:nvPr/>
          </p:nvSpPr>
          <p:spPr>
            <a:xfrm>
              <a:off x="3312433" y="2313617"/>
              <a:ext cx="1388974" cy="1388974"/>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None/>
              </a:pPr>
              <a:r>
                <a:rPr lang="fr-FR" sz="1400" b="1">
                  <a:solidFill>
                    <a:schemeClr val="lt1"/>
                  </a:solidFill>
                  <a:latin typeface="Arial"/>
                  <a:ea typeface="Arial"/>
                  <a:cs typeface="Arial"/>
                  <a:sym typeface="Arial"/>
                </a:rPr>
                <a:t>Mon  Projet</a:t>
              </a:r>
              <a:endParaRPr/>
            </a:p>
            <a:p>
              <a:pPr marL="0" marR="0" lvl="0" indent="0" algn="ctr" rtl="0">
                <a:lnSpc>
                  <a:spcPct val="90000"/>
                </a:lnSpc>
                <a:spcBef>
                  <a:spcPts val="490"/>
                </a:spcBef>
                <a:spcAft>
                  <a:spcPts val="0"/>
                </a:spcAft>
                <a:buNone/>
              </a:pPr>
              <a:r>
                <a:rPr lang="fr-FR" sz="1400" b="1">
                  <a:solidFill>
                    <a:schemeClr val="lt1"/>
                  </a:solidFill>
                  <a:latin typeface="Arial"/>
                  <a:ea typeface="Arial"/>
                  <a:cs typeface="Arial"/>
                  <a:sym typeface="Arial"/>
                </a:rPr>
                <a:t>professionnel</a:t>
              </a:r>
              <a:endParaRPr/>
            </a:p>
          </p:txBody>
        </p:sp>
        <p:sp>
          <p:nvSpPr>
            <p:cNvPr id="97" name="Google Shape;97;p11"/>
            <p:cNvSpPr/>
            <p:nvPr/>
          </p:nvSpPr>
          <p:spPr>
            <a:xfrm rot="-5400000">
              <a:off x="1257396" y="2313617"/>
              <a:ext cx="1964306" cy="196430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txBox="1"/>
            <p:nvPr/>
          </p:nvSpPr>
          <p:spPr>
            <a:xfrm>
              <a:off x="1832728" y="2313617"/>
              <a:ext cx="1388974" cy="1388974"/>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None/>
              </a:pPr>
              <a:r>
                <a:rPr lang="fr-FR" sz="1400" b="1">
                  <a:solidFill>
                    <a:schemeClr val="lt1"/>
                  </a:solidFill>
                  <a:latin typeface="Arial"/>
                  <a:ea typeface="Arial"/>
                  <a:cs typeface="Arial"/>
                  <a:sym typeface="Arial"/>
                </a:rPr>
                <a:t> Action</a:t>
              </a:r>
              <a:endParaRPr/>
            </a:p>
          </p:txBody>
        </p:sp>
        <p:sp>
          <p:nvSpPr>
            <p:cNvPr id="99" name="Google Shape;99;p11"/>
            <p:cNvSpPr/>
            <p:nvPr/>
          </p:nvSpPr>
          <p:spPr>
            <a:xfrm>
              <a:off x="2938781" y="1859966"/>
              <a:ext cx="678207" cy="589745"/>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E7C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10800000">
              <a:off x="2949599" y="2086791"/>
              <a:ext cx="678207" cy="589745"/>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rgbClr val="E7C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2"/>
          <p:cNvPicPr preferRelativeResize="0"/>
          <p:nvPr/>
        </p:nvPicPr>
        <p:blipFill rotWithShape="1">
          <a:blip r:embed="rId3">
            <a:alphaModFix/>
          </a:blip>
          <a:srcRect/>
          <a:stretch/>
        </p:blipFill>
        <p:spPr>
          <a:xfrm>
            <a:off x="3059832" y="2060848"/>
            <a:ext cx="3031777" cy="3031777"/>
          </a:xfrm>
          <a:prstGeom prst="rect">
            <a:avLst/>
          </a:prstGeom>
          <a:noFill/>
          <a:ln>
            <a:noFill/>
          </a:ln>
        </p:spPr>
      </p:pic>
      <p:sp>
        <p:nvSpPr>
          <p:cNvPr id="107" name="Google Shape;107;p12"/>
          <p:cNvSpPr txBox="1"/>
          <p:nvPr/>
        </p:nvSpPr>
        <p:spPr>
          <a:xfrm>
            <a:off x="260927" y="309390"/>
            <a:ext cx="7340600" cy="65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Gill Sans"/>
              <a:buNone/>
            </a:pPr>
            <a:r>
              <a:rPr lang="fr-FR" sz="1800" cap="none">
                <a:solidFill>
                  <a:srgbClr val="C2113A"/>
                </a:solidFill>
                <a:latin typeface="Gill Sans"/>
                <a:ea typeface="Gill Sans"/>
                <a:cs typeface="Gill Sans"/>
                <a:sym typeface="Gill Sans"/>
              </a:rPr>
              <a:t>C’EST QUOI UN PROJET PROFESSIONNEL ?</a:t>
            </a:r>
            <a:endParaRPr sz="1800" cap="none">
              <a:solidFill>
                <a:srgbClr val="C2113A"/>
              </a:solidFill>
              <a:latin typeface="Gill Sans"/>
              <a:ea typeface="Gill Sans"/>
              <a:cs typeface="Gill Sans"/>
              <a:sym typeface="Gill Sans"/>
            </a:endParaRPr>
          </a:p>
          <a:p>
            <a:pPr marL="0" marR="0" lvl="0" indent="0" algn="l" rtl="0">
              <a:spcBef>
                <a:spcPts val="0"/>
              </a:spcBef>
              <a:spcAft>
                <a:spcPts val="0"/>
              </a:spcAft>
              <a:buClr>
                <a:srgbClr val="C2113A"/>
              </a:buClr>
              <a:buSzPts val="1800"/>
              <a:buFont typeface="Gill Sans"/>
              <a:buNone/>
            </a:pPr>
            <a:r>
              <a:rPr lang="fr-FR" sz="1800" i="0" cap="none">
                <a:solidFill>
                  <a:srgbClr val="C2113A"/>
                </a:solidFill>
                <a:latin typeface="Gill Sans"/>
                <a:ea typeface="Gill Sans"/>
                <a:cs typeface="Gill Sans"/>
                <a:sym typeface="Gill Sans"/>
              </a:rPr>
              <a:t>BRAINSTORMING</a:t>
            </a:r>
            <a:endParaRPr sz="1800" i="0" cap="none">
              <a:solidFill>
                <a:srgbClr val="C3103A"/>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3"/>
          <p:cNvSpPr txBox="1"/>
          <p:nvPr/>
        </p:nvSpPr>
        <p:spPr>
          <a:xfrm>
            <a:off x="506413" y="498475"/>
            <a:ext cx="7966075"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Arial"/>
              <a:buNone/>
            </a:pPr>
            <a:r>
              <a:rPr lang="fr-FR" sz="1800" b="0" cap="none">
                <a:solidFill>
                  <a:srgbClr val="C2113A"/>
                </a:solidFill>
                <a:latin typeface="Arial"/>
                <a:ea typeface="Arial"/>
                <a:cs typeface="Arial"/>
                <a:sym typeface="Arial"/>
              </a:rPr>
              <a:t>PROJET PROFESSIONNEL</a:t>
            </a:r>
            <a:endParaRPr sz="1800" b="0" cap="none">
              <a:solidFill>
                <a:srgbClr val="C2113A"/>
              </a:solidFill>
              <a:latin typeface="Arial"/>
              <a:ea typeface="Arial"/>
              <a:cs typeface="Arial"/>
              <a:sym typeface="Arial"/>
            </a:endParaRPr>
          </a:p>
        </p:txBody>
      </p:sp>
      <p:sp>
        <p:nvSpPr>
          <p:cNvPr id="114" name="Google Shape;114;p13"/>
          <p:cNvSpPr/>
          <p:nvPr/>
        </p:nvSpPr>
        <p:spPr>
          <a:xfrm>
            <a:off x="506413" y="980728"/>
            <a:ext cx="2700337" cy="1049339"/>
          </a:xfrm>
          <a:prstGeom prst="roundRect">
            <a:avLst>
              <a:gd name="adj" fmla="val 16667"/>
            </a:avLst>
          </a:prstGeom>
          <a:solidFill>
            <a:srgbClr val="833E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a:solidFill>
                  <a:schemeClr val="lt1"/>
                </a:solidFill>
                <a:latin typeface="Arial"/>
                <a:ea typeface="Arial"/>
                <a:cs typeface="Arial"/>
                <a:sym typeface="Arial"/>
              </a:rPr>
              <a:t>Objectif</a:t>
            </a:r>
            <a:endParaRPr/>
          </a:p>
        </p:txBody>
      </p:sp>
      <p:sp>
        <p:nvSpPr>
          <p:cNvPr id="115" name="Google Shape;115;p13"/>
          <p:cNvSpPr/>
          <p:nvPr/>
        </p:nvSpPr>
        <p:spPr>
          <a:xfrm>
            <a:off x="506413" y="2420888"/>
            <a:ext cx="2700337" cy="1004788"/>
          </a:xfrm>
          <a:prstGeom prst="roundRect">
            <a:avLst>
              <a:gd name="adj" fmla="val 16667"/>
            </a:avLst>
          </a:prstGeom>
          <a:solidFill>
            <a:srgbClr val="1DB8D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a:solidFill>
                  <a:schemeClr val="lt1"/>
                </a:solidFill>
                <a:latin typeface="Arial"/>
                <a:ea typeface="Arial"/>
                <a:cs typeface="Arial"/>
                <a:sym typeface="Arial"/>
              </a:rPr>
              <a:t>Stratégie</a:t>
            </a:r>
            <a:endParaRPr/>
          </a:p>
        </p:txBody>
      </p:sp>
      <p:sp>
        <p:nvSpPr>
          <p:cNvPr id="116" name="Google Shape;116;p13"/>
          <p:cNvSpPr/>
          <p:nvPr/>
        </p:nvSpPr>
        <p:spPr>
          <a:xfrm>
            <a:off x="3408363" y="980728"/>
            <a:ext cx="5376862" cy="1049338"/>
          </a:xfrm>
          <a:prstGeom prst="roundRect">
            <a:avLst>
              <a:gd name="adj" fmla="val 16667"/>
            </a:avLst>
          </a:prstGeom>
          <a:noFill/>
          <a:ln w="9525" cap="flat" cmpd="sng">
            <a:solidFill>
              <a:srgbClr val="833E90"/>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2A6C"/>
              </a:buClr>
              <a:buSzPts val="1600"/>
              <a:buFont typeface="Arial"/>
              <a:buChar char="•"/>
            </a:pPr>
            <a:r>
              <a:rPr lang="fr-FR" sz="1600">
                <a:solidFill>
                  <a:srgbClr val="002A6C"/>
                </a:solidFill>
                <a:latin typeface="Arial"/>
                <a:ea typeface="Arial"/>
                <a:cs typeface="Arial"/>
                <a:sym typeface="Arial"/>
              </a:rPr>
              <a:t>Un résultat désiré ou un but spécifique, mesurable et réalisable au terme d’une durée spécifique </a:t>
            </a:r>
            <a:endParaRPr/>
          </a:p>
          <a:p>
            <a:pPr marL="285750" marR="0" lvl="0" indent="-285750" algn="l" rtl="0">
              <a:spcBef>
                <a:spcPts val="0"/>
              </a:spcBef>
              <a:spcAft>
                <a:spcPts val="0"/>
              </a:spcAft>
              <a:buClr>
                <a:srgbClr val="002A6C"/>
              </a:buClr>
              <a:buSzPts val="1600"/>
              <a:buFont typeface="Arial"/>
              <a:buChar char="•"/>
            </a:pPr>
            <a:r>
              <a:rPr lang="fr-FR" sz="1600" b="1">
                <a:solidFill>
                  <a:srgbClr val="002A6C"/>
                </a:solidFill>
                <a:latin typeface="Arial"/>
                <a:ea typeface="Arial"/>
                <a:cs typeface="Arial"/>
                <a:sym typeface="Arial"/>
              </a:rPr>
              <a:t>C’est le métier ou la carrière visés</a:t>
            </a:r>
            <a:endParaRPr/>
          </a:p>
        </p:txBody>
      </p:sp>
      <p:sp>
        <p:nvSpPr>
          <p:cNvPr id="117" name="Google Shape;117;p13"/>
          <p:cNvSpPr/>
          <p:nvPr/>
        </p:nvSpPr>
        <p:spPr>
          <a:xfrm>
            <a:off x="3409950" y="2420888"/>
            <a:ext cx="5487988" cy="1020763"/>
          </a:xfrm>
          <a:prstGeom prst="roundRect">
            <a:avLst>
              <a:gd name="adj" fmla="val 16667"/>
            </a:avLst>
          </a:prstGeom>
          <a:noFill/>
          <a:ln w="9525" cap="flat" cmpd="sng">
            <a:solidFill>
              <a:srgbClr val="1DB8D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rgbClr val="002A6C"/>
              </a:buClr>
              <a:buSzPts val="1600"/>
              <a:buFont typeface="Arial"/>
              <a:buChar char="•"/>
            </a:pPr>
            <a:r>
              <a:rPr lang="fr-FR" sz="1600">
                <a:solidFill>
                  <a:srgbClr val="002A6C"/>
                </a:solidFill>
                <a:latin typeface="Arial"/>
                <a:ea typeface="Arial"/>
                <a:cs typeface="Arial"/>
                <a:sym typeface="Arial"/>
              </a:rPr>
              <a:t>La stratégie correspond au </a:t>
            </a:r>
            <a:r>
              <a:rPr lang="fr-FR" sz="1600" b="1">
                <a:solidFill>
                  <a:srgbClr val="002A6C"/>
                </a:solidFill>
                <a:latin typeface="Arial"/>
                <a:ea typeface="Arial"/>
                <a:cs typeface="Arial"/>
                <a:sym typeface="Arial"/>
              </a:rPr>
              <a:t>plan d’actions </a:t>
            </a:r>
            <a:r>
              <a:rPr lang="fr-FR" sz="1600">
                <a:solidFill>
                  <a:srgbClr val="002A6C"/>
                </a:solidFill>
                <a:latin typeface="Arial"/>
                <a:ea typeface="Arial"/>
                <a:cs typeface="Arial"/>
                <a:sym typeface="Arial"/>
              </a:rPr>
              <a:t>que vous allez établir  pour atteindre votre objectif.</a:t>
            </a:r>
            <a:endParaRPr sz="1600">
              <a:solidFill>
                <a:srgbClr val="002A6C"/>
              </a:solidFill>
              <a:latin typeface="Arial"/>
              <a:ea typeface="Arial"/>
              <a:cs typeface="Arial"/>
              <a:sym typeface="Arial"/>
            </a:endParaRPr>
          </a:p>
        </p:txBody>
      </p:sp>
      <p:sp>
        <p:nvSpPr>
          <p:cNvPr id="118" name="Google Shape;118;p13"/>
          <p:cNvSpPr/>
          <p:nvPr/>
        </p:nvSpPr>
        <p:spPr>
          <a:xfrm>
            <a:off x="539552" y="3645024"/>
            <a:ext cx="2700337" cy="1220812"/>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a:solidFill>
                  <a:schemeClr val="lt1"/>
                </a:solidFill>
                <a:latin typeface="Arial"/>
                <a:ea typeface="Arial"/>
                <a:cs typeface="Arial"/>
                <a:sym typeface="Arial"/>
              </a:rPr>
              <a:t>Moyens/ Ressources</a:t>
            </a:r>
            <a:endParaRPr/>
          </a:p>
        </p:txBody>
      </p:sp>
      <p:sp>
        <p:nvSpPr>
          <p:cNvPr id="119" name="Google Shape;119;p13"/>
          <p:cNvSpPr/>
          <p:nvPr/>
        </p:nvSpPr>
        <p:spPr>
          <a:xfrm>
            <a:off x="539552" y="5085184"/>
            <a:ext cx="2700337" cy="935037"/>
          </a:xfrm>
          <a:prstGeom prst="roundRect">
            <a:avLst>
              <a:gd name="adj" fmla="val 16667"/>
            </a:avLst>
          </a:prstGeom>
          <a:solidFill>
            <a:srgbClr val="0070C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a:solidFill>
                  <a:schemeClr val="lt1"/>
                </a:solidFill>
                <a:latin typeface="Arial"/>
                <a:ea typeface="Arial"/>
                <a:cs typeface="Arial"/>
                <a:sym typeface="Arial"/>
              </a:rPr>
              <a:t>Calendrier</a:t>
            </a:r>
            <a:endParaRPr/>
          </a:p>
        </p:txBody>
      </p:sp>
      <p:sp>
        <p:nvSpPr>
          <p:cNvPr id="120" name="Google Shape;120;p13"/>
          <p:cNvSpPr/>
          <p:nvPr/>
        </p:nvSpPr>
        <p:spPr>
          <a:xfrm>
            <a:off x="3441502" y="3645024"/>
            <a:ext cx="5376862" cy="1220812"/>
          </a:xfrm>
          <a:prstGeom prst="roundRect">
            <a:avLst>
              <a:gd name="adj" fmla="val 16667"/>
            </a:avLst>
          </a:prstGeom>
          <a:noFill/>
          <a:ln w="9525"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rgbClr val="002A6C"/>
              </a:buClr>
              <a:buSzPts val="1600"/>
              <a:buFont typeface="Arial"/>
              <a:buChar char="•"/>
            </a:pPr>
            <a:r>
              <a:rPr lang="fr-FR" sz="1600">
                <a:solidFill>
                  <a:srgbClr val="002A6C"/>
                </a:solidFill>
                <a:latin typeface="Arial"/>
                <a:ea typeface="Arial"/>
                <a:cs typeface="Arial"/>
                <a:sym typeface="Arial"/>
              </a:rPr>
              <a:t>Que vous allez </a:t>
            </a:r>
            <a:r>
              <a:rPr lang="fr-FR" sz="1600" b="1">
                <a:solidFill>
                  <a:srgbClr val="002A6C"/>
                </a:solidFill>
                <a:latin typeface="Arial"/>
                <a:ea typeface="Arial"/>
                <a:cs typeface="Arial"/>
                <a:sym typeface="Arial"/>
              </a:rPr>
              <a:t>mobiliser </a:t>
            </a:r>
            <a:r>
              <a:rPr lang="fr-FR" sz="1600">
                <a:solidFill>
                  <a:srgbClr val="002A6C"/>
                </a:solidFill>
                <a:latin typeface="Arial"/>
                <a:ea typeface="Arial"/>
                <a:cs typeface="Arial"/>
                <a:sym typeface="Arial"/>
              </a:rPr>
              <a:t>pour atteindre votre objectif par exemple, le temps (et l’argent) dont vous disposez, votre formation, vos qualités et aptitudes, vos compétences ou encore le réseau de relations que vous pouvez mobiliser.</a:t>
            </a:r>
            <a:endParaRPr sz="1600">
              <a:solidFill>
                <a:srgbClr val="002A6C"/>
              </a:solidFill>
              <a:latin typeface="Arial"/>
              <a:ea typeface="Arial"/>
              <a:cs typeface="Arial"/>
              <a:sym typeface="Arial"/>
            </a:endParaRPr>
          </a:p>
        </p:txBody>
      </p:sp>
      <p:sp>
        <p:nvSpPr>
          <p:cNvPr id="121" name="Google Shape;121;p13"/>
          <p:cNvSpPr/>
          <p:nvPr/>
        </p:nvSpPr>
        <p:spPr>
          <a:xfrm>
            <a:off x="3443089" y="5085184"/>
            <a:ext cx="5487988" cy="1020763"/>
          </a:xfrm>
          <a:prstGeom prst="roundRect">
            <a:avLst>
              <a:gd name="adj" fmla="val 16667"/>
            </a:avLst>
          </a:prstGeom>
          <a:no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rgbClr val="002A6C"/>
              </a:buClr>
              <a:buSzPts val="1600"/>
              <a:buFont typeface="Arial"/>
              <a:buChar char="•"/>
            </a:pPr>
            <a:r>
              <a:rPr lang="fr-FR" sz="1600">
                <a:solidFill>
                  <a:srgbClr val="002A6C"/>
                </a:solidFill>
                <a:latin typeface="Arial"/>
                <a:ea typeface="Arial"/>
                <a:cs typeface="Arial"/>
                <a:sym typeface="Arial"/>
              </a:rPr>
              <a:t>Correspond au déroulement des actions et étapes dans </a:t>
            </a:r>
            <a:r>
              <a:rPr lang="fr-FR" sz="1600" b="1">
                <a:solidFill>
                  <a:srgbClr val="002A6C"/>
                </a:solidFill>
                <a:latin typeface="Arial"/>
                <a:ea typeface="Arial"/>
                <a:cs typeface="Arial"/>
                <a:sym typeface="Arial"/>
              </a:rPr>
              <a:t>le temps </a:t>
            </a:r>
            <a:r>
              <a:rPr lang="fr-FR" sz="1600">
                <a:solidFill>
                  <a:srgbClr val="002A6C"/>
                </a:solidFill>
                <a:latin typeface="Arial"/>
                <a:ea typeface="Arial"/>
                <a:cs typeface="Arial"/>
                <a:sym typeface="Arial"/>
              </a:rPr>
              <a:t>que vous devrez définir à l’avance.</a:t>
            </a:r>
            <a:endParaRPr sz="1600">
              <a:solidFill>
                <a:srgbClr val="002A6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4"/>
          <p:cNvPicPr preferRelativeResize="0"/>
          <p:nvPr/>
        </p:nvPicPr>
        <p:blipFill rotWithShape="1">
          <a:blip r:embed="rId3">
            <a:alphaModFix/>
          </a:blip>
          <a:srcRect/>
          <a:stretch/>
        </p:blipFill>
        <p:spPr>
          <a:xfrm>
            <a:off x="5580112" y="111943"/>
            <a:ext cx="3300549" cy="1694969"/>
          </a:xfrm>
          <a:prstGeom prst="rect">
            <a:avLst/>
          </a:prstGeom>
          <a:noFill/>
          <a:ln>
            <a:noFill/>
          </a:ln>
        </p:spPr>
      </p:pic>
      <p:sp>
        <p:nvSpPr>
          <p:cNvPr id="128" name="Google Shape;128;p14"/>
          <p:cNvSpPr txBox="1"/>
          <p:nvPr/>
        </p:nvSpPr>
        <p:spPr>
          <a:xfrm>
            <a:off x="260927" y="309390"/>
            <a:ext cx="7340600" cy="65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Gill Sans"/>
              <a:buNone/>
            </a:pPr>
            <a:r>
              <a:rPr lang="fr-FR" sz="1800" cap="none">
                <a:solidFill>
                  <a:srgbClr val="C2113A"/>
                </a:solidFill>
                <a:latin typeface="Gill Sans"/>
                <a:ea typeface="Gill Sans"/>
                <a:cs typeface="Gill Sans"/>
                <a:sym typeface="Gill Sans"/>
              </a:rPr>
              <a:t>COMMENT PRENDRE UNE DÉCISION ?</a:t>
            </a:r>
            <a:endParaRPr sz="1800" cap="none">
              <a:solidFill>
                <a:srgbClr val="C2113A"/>
              </a:solidFill>
              <a:latin typeface="Gill Sans"/>
              <a:ea typeface="Gill Sans"/>
              <a:cs typeface="Gill Sans"/>
              <a:sym typeface="Gill Sans"/>
            </a:endParaRPr>
          </a:p>
          <a:p>
            <a:pPr marL="0" marR="0" lvl="0" indent="0" algn="l" rtl="0">
              <a:spcBef>
                <a:spcPts val="0"/>
              </a:spcBef>
              <a:spcAft>
                <a:spcPts val="0"/>
              </a:spcAft>
              <a:buClr>
                <a:srgbClr val="C2113A"/>
              </a:buClr>
              <a:buSzPts val="1800"/>
              <a:buFont typeface="Gill Sans"/>
              <a:buNone/>
            </a:pPr>
            <a:r>
              <a:rPr lang="fr-FR" sz="1800" i="0" cap="none">
                <a:solidFill>
                  <a:srgbClr val="C2113A"/>
                </a:solidFill>
                <a:latin typeface="Gill Sans"/>
                <a:ea typeface="Gill Sans"/>
                <a:cs typeface="Gill Sans"/>
                <a:sym typeface="Gill Sans"/>
              </a:rPr>
              <a:t>ACTIVITÉ 2 « ARBRE DÉCISIONNEL »</a:t>
            </a:r>
            <a:endParaRPr sz="1800" i="0" cap="none">
              <a:solidFill>
                <a:srgbClr val="C3103A"/>
              </a:solidFill>
              <a:latin typeface="Gill Sans"/>
              <a:ea typeface="Gill Sans"/>
              <a:cs typeface="Gill Sans"/>
              <a:sym typeface="Gill Sans"/>
            </a:endParaRPr>
          </a:p>
        </p:txBody>
      </p:sp>
      <p:sp>
        <p:nvSpPr>
          <p:cNvPr id="129" name="Google Shape;129;p14"/>
          <p:cNvSpPr/>
          <p:nvPr/>
        </p:nvSpPr>
        <p:spPr>
          <a:xfrm>
            <a:off x="683568" y="1473961"/>
            <a:ext cx="7848872" cy="42473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rgbClr val="17375E"/>
                </a:solidFill>
                <a:latin typeface="Arial"/>
                <a:ea typeface="Arial"/>
                <a:cs typeface="Arial"/>
                <a:sym typeface="Arial"/>
              </a:rPr>
              <a:t>Définitions:</a:t>
            </a:r>
            <a:endParaRPr/>
          </a:p>
          <a:p>
            <a:pPr marL="342900" marR="0" lvl="0" indent="-342900" algn="l" rtl="0">
              <a:spcBef>
                <a:spcPts val="0"/>
              </a:spcBef>
              <a:spcAft>
                <a:spcPts val="0"/>
              </a:spcAft>
              <a:buClr>
                <a:srgbClr val="17375E"/>
              </a:buClr>
              <a:buSzPts val="1800"/>
              <a:buFont typeface="Arial"/>
              <a:buChar char="•"/>
            </a:pPr>
            <a:r>
              <a:rPr lang="fr-FR" sz="1800">
                <a:solidFill>
                  <a:srgbClr val="17375E"/>
                </a:solidFill>
                <a:latin typeface="Arial"/>
                <a:ea typeface="Arial"/>
                <a:cs typeface="Arial"/>
                <a:sym typeface="Arial"/>
              </a:rPr>
              <a:t>Décider : Faire un choix parmi plusieurs possibilités. Décider implique de reconnaître que ses possibilités sont limitées et qu’on ne peut pas tout faire, d’accepter de renoncer aux autres choix.</a:t>
            </a:r>
            <a:endParaRPr/>
          </a:p>
          <a:p>
            <a:pPr marL="342900" marR="0" lvl="0" indent="-228600" algn="l" rtl="0">
              <a:spcBef>
                <a:spcPts val="0"/>
              </a:spcBef>
              <a:spcAft>
                <a:spcPts val="0"/>
              </a:spcAft>
              <a:buClr>
                <a:schemeClr val="dk1"/>
              </a:buClr>
              <a:buSzPts val="1800"/>
              <a:buFont typeface="Arial"/>
              <a:buNone/>
            </a:pPr>
            <a:endParaRPr sz="1800">
              <a:solidFill>
                <a:srgbClr val="17375E"/>
              </a:solidFill>
              <a:latin typeface="Arial"/>
              <a:ea typeface="Arial"/>
              <a:cs typeface="Arial"/>
              <a:sym typeface="Arial"/>
            </a:endParaRPr>
          </a:p>
          <a:p>
            <a:pPr marL="342900" marR="0" lvl="0" indent="-342900" algn="l" rtl="0">
              <a:spcBef>
                <a:spcPts val="0"/>
              </a:spcBef>
              <a:spcAft>
                <a:spcPts val="0"/>
              </a:spcAft>
              <a:buClr>
                <a:srgbClr val="17375E"/>
              </a:buClr>
              <a:buSzPts val="1800"/>
              <a:buFont typeface="Arial"/>
              <a:buChar char="•"/>
            </a:pPr>
            <a:r>
              <a:rPr lang="fr-FR" sz="1800">
                <a:solidFill>
                  <a:srgbClr val="17375E"/>
                </a:solidFill>
                <a:latin typeface="Arial"/>
                <a:ea typeface="Arial"/>
                <a:cs typeface="Arial"/>
                <a:sym typeface="Arial"/>
              </a:rPr>
              <a:t>Indécision : L’indécision est une incapacité à exprimer un choix dans un contexte où la personne doit décider. L’indécision professionnelle est « l’incapacité pour un individu de choisir ou de s’engager dans un cheminement qui le préparerait à entrer dans une profession ». </a:t>
            </a:r>
            <a:endParaRPr/>
          </a:p>
          <a:p>
            <a:pPr marL="0" marR="0" lvl="0" indent="0" algn="l" rtl="0">
              <a:spcBef>
                <a:spcPts val="0"/>
              </a:spcBef>
              <a:spcAft>
                <a:spcPts val="0"/>
              </a:spcAft>
              <a:buNone/>
            </a:pPr>
            <a:endParaRPr sz="1800">
              <a:solidFill>
                <a:srgbClr val="17375E"/>
              </a:solidFill>
              <a:latin typeface="Arial"/>
              <a:ea typeface="Arial"/>
              <a:cs typeface="Arial"/>
              <a:sym typeface="Arial"/>
            </a:endParaRPr>
          </a:p>
          <a:p>
            <a:pPr marL="342900" marR="0" lvl="0" indent="-342900" algn="l" rtl="0">
              <a:spcBef>
                <a:spcPts val="0"/>
              </a:spcBef>
              <a:spcAft>
                <a:spcPts val="0"/>
              </a:spcAft>
              <a:buClr>
                <a:srgbClr val="17375E"/>
              </a:buClr>
              <a:buSzPts val="1800"/>
              <a:buFont typeface="Arial"/>
              <a:buChar char="•"/>
            </a:pPr>
            <a:r>
              <a:rPr lang="fr-FR" sz="1800">
                <a:solidFill>
                  <a:srgbClr val="17375E"/>
                </a:solidFill>
                <a:latin typeface="Arial"/>
                <a:ea typeface="Arial"/>
                <a:cs typeface="Arial"/>
                <a:sym typeface="Arial"/>
              </a:rPr>
              <a:t>Anxiété : Crainte de ce qui pourrait arriver. Les symptômes de l’anxiété peuvent être physiques (ex : mains moites, vertige, transpiration, etc.), cognitifs (ex : inquiétudes à propos de problèmes actuels, anticipation de scénarios catastrophiques, craintes, etc.) ou émotifs (ex : irritabilité, sentiment d’impuissance, peur, etc.).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p:nvPr/>
        </p:nvSpPr>
        <p:spPr>
          <a:xfrm>
            <a:off x="260927" y="264785"/>
            <a:ext cx="7340600" cy="65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2113A"/>
              </a:buClr>
              <a:buSzPts val="1800"/>
              <a:buFont typeface="Gill Sans"/>
              <a:buNone/>
            </a:pPr>
            <a:r>
              <a:rPr lang="fr-FR" sz="1800" i="0" cap="none">
                <a:solidFill>
                  <a:srgbClr val="C2113A"/>
                </a:solidFill>
                <a:latin typeface="Gill Sans"/>
                <a:ea typeface="Gill Sans"/>
                <a:cs typeface="Gill Sans"/>
                <a:sym typeface="Gill Sans"/>
              </a:rPr>
              <a:t>LE PROCESSUS DÉCISIONNEL</a:t>
            </a:r>
            <a:endParaRPr sz="1800" i="0" cap="none">
              <a:solidFill>
                <a:srgbClr val="C3103A"/>
              </a:solidFill>
              <a:latin typeface="Gill Sans"/>
              <a:ea typeface="Gill Sans"/>
              <a:cs typeface="Gill Sans"/>
              <a:sym typeface="Gill Sans"/>
            </a:endParaRPr>
          </a:p>
        </p:txBody>
      </p:sp>
      <p:sp>
        <p:nvSpPr>
          <p:cNvPr id="136" name="Google Shape;136;p15"/>
          <p:cNvSpPr/>
          <p:nvPr/>
        </p:nvSpPr>
        <p:spPr>
          <a:xfrm>
            <a:off x="653266" y="1263695"/>
            <a:ext cx="1475398" cy="1015018"/>
          </a:xfrm>
          <a:custGeom>
            <a:avLst/>
            <a:gdLst/>
            <a:ahLst/>
            <a:cxnLst/>
            <a:rect l="l" t="t" r="r" b="b"/>
            <a:pathLst>
              <a:path w="1015018" h="1475398" extrusionOk="0">
                <a:moveTo>
                  <a:pt x="1015018" y="1"/>
                </a:moveTo>
                <a:lnTo>
                  <a:pt x="1015018" y="737699"/>
                </a:lnTo>
                <a:lnTo>
                  <a:pt x="507509" y="1475397"/>
                </a:lnTo>
                <a:lnTo>
                  <a:pt x="0" y="737699"/>
                </a:lnTo>
                <a:lnTo>
                  <a:pt x="0" y="1"/>
                </a:lnTo>
                <a:lnTo>
                  <a:pt x="507509" y="737699"/>
                </a:lnTo>
                <a:lnTo>
                  <a:pt x="1015018" y="1"/>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fr-FR" sz="1800">
                <a:solidFill>
                  <a:schemeClr val="lt1"/>
                </a:solidFill>
                <a:latin typeface="Arial"/>
                <a:ea typeface="Arial"/>
                <a:cs typeface="Arial"/>
                <a:sym typeface="Arial"/>
              </a:rPr>
              <a:t>Exploration</a:t>
            </a:r>
            <a:endParaRPr/>
          </a:p>
        </p:txBody>
      </p:sp>
      <p:sp>
        <p:nvSpPr>
          <p:cNvPr id="137" name="Google Shape;137;p15"/>
          <p:cNvSpPr/>
          <p:nvPr/>
        </p:nvSpPr>
        <p:spPr>
          <a:xfrm>
            <a:off x="2334697" y="1330604"/>
            <a:ext cx="6133545" cy="691220"/>
          </a:xfrm>
          <a:custGeom>
            <a:avLst/>
            <a:gdLst/>
            <a:ahLst/>
            <a:cxnLst/>
            <a:rect l="l" t="t" r="r" b="b"/>
            <a:pathLst>
              <a:path w="691219" h="6133544" extrusionOk="0">
                <a:moveTo>
                  <a:pt x="691219" y="1022277"/>
                </a:moveTo>
                <a:lnTo>
                  <a:pt x="691219" y="5111267"/>
                </a:lnTo>
                <a:cubicBezTo>
                  <a:pt x="691219" y="5675853"/>
                  <a:pt x="685406" y="6133540"/>
                  <a:pt x="678236" y="6133540"/>
                </a:cubicBezTo>
                <a:lnTo>
                  <a:pt x="0" y="6133540"/>
                </a:lnTo>
                <a:lnTo>
                  <a:pt x="0" y="6133540"/>
                </a:lnTo>
                <a:lnTo>
                  <a:pt x="0" y="4"/>
                </a:lnTo>
                <a:lnTo>
                  <a:pt x="0" y="4"/>
                </a:lnTo>
                <a:lnTo>
                  <a:pt x="678236" y="4"/>
                </a:lnTo>
                <a:cubicBezTo>
                  <a:pt x="685406" y="4"/>
                  <a:pt x="691219" y="457691"/>
                  <a:pt x="691219" y="1022277"/>
                </a:cubicBezTo>
                <a:close/>
              </a:path>
            </a:pathLst>
          </a:custGeom>
          <a:solidFill>
            <a:schemeClr val="lt1">
              <a:alpha val="89803"/>
            </a:schemeClr>
          </a:solidFill>
          <a:ln w="25400" cap="flat" cmpd="sng">
            <a:solidFill>
              <a:srgbClr val="49ACC5"/>
            </a:solidFill>
            <a:prstDash val="solid"/>
            <a:round/>
            <a:headEnd type="none" w="sm" len="sm"/>
            <a:tailEnd type="none" w="sm" len="sm"/>
          </a:ln>
        </p:spPr>
        <p:txBody>
          <a:bodyPr spcFirstLastPara="1" wrap="square" lIns="128000" tIns="45150" rIns="45150" bIns="45150"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Analyser la situation pour identifier tous les éléments qui sont en jeu. </a:t>
            </a:r>
            <a:endParaRPr/>
          </a:p>
        </p:txBody>
      </p:sp>
      <p:sp>
        <p:nvSpPr>
          <p:cNvPr id="138" name="Google Shape;138;p15"/>
          <p:cNvSpPr/>
          <p:nvPr/>
        </p:nvSpPr>
        <p:spPr>
          <a:xfrm>
            <a:off x="629959" y="2481888"/>
            <a:ext cx="1490753" cy="1518353"/>
          </a:xfrm>
          <a:custGeom>
            <a:avLst/>
            <a:gdLst/>
            <a:ahLst/>
            <a:cxnLst/>
            <a:rect l="l" t="t" r="r" b="b"/>
            <a:pathLst>
              <a:path w="1518353" h="1490753" extrusionOk="0">
                <a:moveTo>
                  <a:pt x="1518353" y="0"/>
                </a:moveTo>
                <a:lnTo>
                  <a:pt x="1518353" y="758926"/>
                </a:lnTo>
                <a:lnTo>
                  <a:pt x="759176" y="1490753"/>
                </a:lnTo>
                <a:lnTo>
                  <a:pt x="0" y="758926"/>
                </a:lnTo>
                <a:lnTo>
                  <a:pt x="0" y="0"/>
                </a:lnTo>
                <a:lnTo>
                  <a:pt x="759176" y="731828"/>
                </a:lnTo>
                <a:lnTo>
                  <a:pt x="1518353" y="0"/>
                </a:lnTo>
                <a:close/>
              </a:path>
            </a:pathLst>
          </a:custGeom>
          <a:solidFill>
            <a:srgbClr val="5FDF45"/>
          </a:solidFill>
          <a:ln w="25400" cap="flat" cmpd="sng">
            <a:solidFill>
              <a:srgbClr val="5FDF45"/>
            </a:solidFill>
            <a:prstDash val="solid"/>
            <a:round/>
            <a:headEnd type="none" w="sm" len="sm"/>
            <a:tailEnd type="none" w="sm" len="sm"/>
          </a:ln>
        </p:spPr>
        <p:txBody>
          <a:bodyPr spcFirstLastPara="1" wrap="square" lIns="11425" tIns="756800" rIns="11425" bIns="7568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Arial"/>
              <a:buNone/>
            </a:pPr>
            <a:r>
              <a:rPr lang="fr-FR" sz="1800">
                <a:solidFill>
                  <a:schemeClr val="lt1"/>
                </a:solidFill>
                <a:latin typeface="Arial"/>
                <a:ea typeface="Arial"/>
                <a:cs typeface="Arial"/>
                <a:sym typeface="Arial"/>
              </a:rPr>
              <a:t>Incubation</a:t>
            </a:r>
            <a:endParaRPr/>
          </a:p>
        </p:txBody>
      </p:sp>
      <p:sp>
        <p:nvSpPr>
          <p:cNvPr id="139" name="Google Shape;139;p15"/>
          <p:cNvSpPr/>
          <p:nvPr/>
        </p:nvSpPr>
        <p:spPr>
          <a:xfrm>
            <a:off x="2384508" y="2238351"/>
            <a:ext cx="6056404" cy="1568032"/>
          </a:xfrm>
          <a:custGeom>
            <a:avLst/>
            <a:gdLst/>
            <a:ahLst/>
            <a:cxnLst/>
            <a:rect l="l" t="t" r="r" b="b"/>
            <a:pathLst>
              <a:path w="1568032" h="6056404" extrusionOk="0">
                <a:moveTo>
                  <a:pt x="1568032" y="1009423"/>
                </a:moveTo>
                <a:lnTo>
                  <a:pt x="1568032" y="5046981"/>
                </a:lnTo>
                <a:cubicBezTo>
                  <a:pt x="1568032" y="5604468"/>
                  <a:pt x="1537738" y="6056402"/>
                  <a:pt x="1500369" y="6056402"/>
                </a:cubicBezTo>
                <a:lnTo>
                  <a:pt x="0" y="6056402"/>
                </a:lnTo>
                <a:lnTo>
                  <a:pt x="0" y="6056402"/>
                </a:lnTo>
                <a:lnTo>
                  <a:pt x="0" y="2"/>
                </a:lnTo>
                <a:lnTo>
                  <a:pt x="0" y="2"/>
                </a:lnTo>
                <a:lnTo>
                  <a:pt x="1500369" y="2"/>
                </a:lnTo>
                <a:cubicBezTo>
                  <a:pt x="1537738" y="2"/>
                  <a:pt x="1568032" y="451936"/>
                  <a:pt x="1568032" y="1009423"/>
                </a:cubicBezTo>
                <a:close/>
              </a:path>
            </a:pathLst>
          </a:custGeom>
          <a:solidFill>
            <a:schemeClr val="lt1">
              <a:alpha val="89803"/>
            </a:schemeClr>
          </a:solidFill>
          <a:ln w="25400" cap="flat" cmpd="sng">
            <a:solidFill>
              <a:srgbClr val="5FDF45"/>
            </a:solidFill>
            <a:prstDash val="solid"/>
            <a:round/>
            <a:headEnd type="none" w="sm" len="sm"/>
            <a:tailEnd type="none" w="sm" len="sm"/>
          </a:ln>
        </p:spPr>
        <p:txBody>
          <a:bodyPr spcFirstLastPara="1" wrap="square" lIns="128000" tIns="87950" rIns="87950" bIns="879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Evaluer les avantages et les inconvénients des options possibles.</a:t>
            </a:r>
            <a:endParaRPr/>
          </a:p>
          <a:p>
            <a:pPr marL="171450" marR="0" lvl="1" indent="-171450" algn="l" rtl="0">
              <a:lnSpc>
                <a:spcPct val="90000"/>
              </a:lnSpc>
              <a:spcBef>
                <a:spcPts val="27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Etre ambivalent (pour/contre), sentir un malaise qui nous pousse vers la prise du risque et le choix qu’on devra assumer</a:t>
            </a:r>
            <a:endParaRPr/>
          </a:p>
        </p:txBody>
      </p:sp>
      <p:sp>
        <p:nvSpPr>
          <p:cNvPr id="140" name="Google Shape;140;p15"/>
          <p:cNvSpPr/>
          <p:nvPr/>
        </p:nvSpPr>
        <p:spPr>
          <a:xfrm>
            <a:off x="653266" y="4066356"/>
            <a:ext cx="1431902" cy="1367469"/>
          </a:xfrm>
          <a:custGeom>
            <a:avLst/>
            <a:gdLst/>
            <a:ahLst/>
            <a:cxnLst/>
            <a:rect l="l" t="t" r="r" b="b"/>
            <a:pathLst>
              <a:path w="1367468" h="1431901" extrusionOk="0">
                <a:moveTo>
                  <a:pt x="1367468" y="1"/>
                </a:moveTo>
                <a:lnTo>
                  <a:pt x="1367468" y="715951"/>
                </a:lnTo>
                <a:lnTo>
                  <a:pt x="683734" y="1431900"/>
                </a:lnTo>
                <a:lnTo>
                  <a:pt x="0" y="715951"/>
                </a:lnTo>
                <a:lnTo>
                  <a:pt x="0" y="1"/>
                </a:lnTo>
                <a:lnTo>
                  <a:pt x="683734" y="715951"/>
                </a:lnTo>
                <a:lnTo>
                  <a:pt x="1367468" y="1"/>
                </a:lnTo>
                <a:close/>
              </a:path>
            </a:pathLst>
          </a:custGeom>
          <a:solidFill>
            <a:srgbClr val="F69444"/>
          </a:solidFill>
          <a:ln w="25400" cap="flat" cmpd="sng">
            <a:solidFill>
              <a:srgbClr val="F69444"/>
            </a:solidFill>
            <a:prstDash val="solid"/>
            <a:round/>
            <a:headEnd type="none" w="sm" len="sm"/>
            <a:tailEnd type="none" w="sm" len="sm"/>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Arial"/>
              <a:buNone/>
            </a:pPr>
            <a:r>
              <a:rPr lang="fr-FR" sz="1800">
                <a:solidFill>
                  <a:schemeClr val="lt1"/>
                </a:solidFill>
                <a:latin typeface="Arial"/>
                <a:ea typeface="Arial"/>
                <a:cs typeface="Arial"/>
                <a:sym typeface="Arial"/>
              </a:rPr>
              <a:t>Eurêka!</a:t>
            </a:r>
            <a:endParaRPr/>
          </a:p>
        </p:txBody>
      </p:sp>
      <p:sp>
        <p:nvSpPr>
          <p:cNvPr id="141" name="Google Shape;141;p15"/>
          <p:cNvSpPr/>
          <p:nvPr/>
        </p:nvSpPr>
        <p:spPr>
          <a:xfrm>
            <a:off x="2264639" y="4080106"/>
            <a:ext cx="6154086" cy="1101311"/>
          </a:xfrm>
          <a:custGeom>
            <a:avLst/>
            <a:gdLst/>
            <a:ahLst/>
            <a:cxnLst/>
            <a:rect l="l" t="t" r="r" b="b"/>
            <a:pathLst>
              <a:path w="1101310" h="6154085" extrusionOk="0">
                <a:moveTo>
                  <a:pt x="1101310" y="1025701"/>
                </a:moveTo>
                <a:lnTo>
                  <a:pt x="1101310" y="5128384"/>
                </a:lnTo>
                <a:cubicBezTo>
                  <a:pt x="1101310" y="5694863"/>
                  <a:pt x="1086603" y="6154082"/>
                  <a:pt x="1068462" y="6154082"/>
                </a:cubicBezTo>
                <a:lnTo>
                  <a:pt x="0" y="6154082"/>
                </a:lnTo>
                <a:lnTo>
                  <a:pt x="0" y="6154082"/>
                </a:lnTo>
                <a:lnTo>
                  <a:pt x="0" y="3"/>
                </a:lnTo>
                <a:lnTo>
                  <a:pt x="0" y="3"/>
                </a:lnTo>
                <a:lnTo>
                  <a:pt x="1068462" y="3"/>
                </a:lnTo>
                <a:cubicBezTo>
                  <a:pt x="1086603" y="3"/>
                  <a:pt x="1101310" y="459222"/>
                  <a:pt x="1101310" y="1025701"/>
                </a:cubicBezTo>
                <a:close/>
              </a:path>
            </a:pathLst>
          </a:custGeom>
          <a:solidFill>
            <a:schemeClr val="lt1">
              <a:alpha val="89803"/>
            </a:schemeClr>
          </a:solidFill>
          <a:ln w="25400" cap="flat" cmpd="sng">
            <a:solidFill>
              <a:srgbClr val="F69444"/>
            </a:solidFill>
            <a:prstDash val="solid"/>
            <a:round/>
            <a:headEnd type="none" w="sm" len="sm"/>
            <a:tailEnd type="none" w="sm" len="sm"/>
          </a:ln>
        </p:spPr>
        <p:txBody>
          <a:bodyPr spcFirstLastPara="1" wrap="square" lIns="128000" tIns="65175" rIns="65175" bIns="651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C’est le moment où le processus est achevé par une décision qui nous convient et qui a du sens pour nous. </a:t>
            </a:r>
            <a:endParaRPr/>
          </a:p>
          <a:p>
            <a:pPr marL="171450" marR="0" lvl="1" indent="-171450" algn="l" rtl="0">
              <a:lnSpc>
                <a:spcPct val="90000"/>
              </a:lnSpc>
              <a:spcBef>
                <a:spcPts val="27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Un certain soulagement survient.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1599</Words>
  <Application>Microsoft Office PowerPoint</Application>
  <PresentationFormat>Affichage à l'écran (4:3)</PresentationFormat>
  <Paragraphs>142</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14</vt:i4>
      </vt:variant>
    </vt:vector>
  </HeadingPairs>
  <TitlesOfParts>
    <vt:vector size="21" baseType="lpstr">
      <vt:lpstr>Arial</vt:lpstr>
      <vt:lpstr>Cabin</vt:lpstr>
      <vt:lpstr>Gill Sans</vt:lpstr>
      <vt:lpstr>Calibri</vt:lpstr>
      <vt:lpstr>Thème Office</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Aida</dc:creator>
  <cp:lastModifiedBy>Aida Cherkaoui</cp:lastModifiedBy>
  <cp:revision>1</cp:revision>
  <dcterms:modified xsi:type="dcterms:W3CDTF">2019-11-05T12:28:14Z</dcterms:modified>
</cp:coreProperties>
</file>