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 id="2147483652" r:id="rId2"/>
    <p:sldMasterId id="2147483653" r:id="rId3"/>
  </p:sldMasterIdLst>
  <p:notesMasterIdLst>
    <p:notesMasterId r:id="rId2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6858000" type="screen4x3"/>
  <p:notesSz cx="6858000" cy="9144000"/>
  <p:embeddedFontLst>
    <p:embeddedFont>
      <p:font typeface="Cabin"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Gill Sans"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bit.ly/AudibleTimeTime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 name="Google Shape;27;p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Choisissez un brise-glace rapide. Par exemple, demandez aux participants de les présenter avec: “Je m'appelle XXX et quand j'étais enfant, je voulais être ......”. L'atmosphère devrait être joviale et amusante.</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Expliquer que la communication orale est extrêmement importante et essentielle pour vous différencier des autres et faire passer votre message de manière efficace. C'est une compétence que vous devez pratiquer. Dans cette session, nous examinerons spécifiquement comment vous pouvez vous présenter efficacement en 60 secondes. Expliquez qu'en anglais, cela est communément appelé « Elevator Pitch » (le pitch ascenseur), car c'est le discours que vous donnez à votre employeur idéal lorsque vous vous trouvez dans un ascenseur avec eux!</a:t>
            </a:r>
            <a:endParaRPr/>
          </a:p>
        </p:txBody>
      </p:sp>
      <p:sp>
        <p:nvSpPr>
          <p:cNvPr id="28" name="Google Shape;28;p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fr-FR"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1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fr-FR" sz="1200" b="1" i="0" u="none" strike="noStrike" cap="none">
                <a:solidFill>
                  <a:schemeClr val="dk1"/>
                </a:solidFill>
                <a:latin typeface="Calibri"/>
                <a:ea typeface="Calibri"/>
                <a:cs typeface="Calibri"/>
                <a:sym typeface="Calibri"/>
              </a:rPr>
              <a:t>ÉTAPE 2. </a:t>
            </a:r>
            <a:r>
              <a:rPr lang="fr-FR" sz="1200" b="0" i="0" u="none" strike="noStrike" cap="none">
                <a:solidFill>
                  <a:schemeClr val="dk1"/>
                </a:solidFill>
                <a:latin typeface="Calibri"/>
                <a:ea typeface="Calibri"/>
                <a:cs typeface="Calibri"/>
                <a:sym typeface="Calibri"/>
              </a:rPr>
              <a:t>Demander aux étudiants d</a:t>
            </a:r>
            <a:r>
              <a:rPr lang="fr-FR"/>
              <a:t>’</a:t>
            </a:r>
            <a:r>
              <a:rPr lang="fr-FR" sz="1200" b="0" i="0" u="none" strike="noStrike" cap="none">
                <a:solidFill>
                  <a:schemeClr val="dk1"/>
                </a:solidFill>
                <a:latin typeface="Calibri"/>
                <a:ea typeface="Calibri"/>
                <a:cs typeface="Calibri"/>
                <a:sym typeface="Calibri"/>
              </a:rPr>
              <a:t>affine</a:t>
            </a:r>
            <a:r>
              <a:rPr lang="fr-FR"/>
              <a:t>r</a:t>
            </a:r>
            <a:r>
              <a:rPr lang="fr-FR" sz="1200" b="0" i="0" u="none" strike="noStrike" cap="none">
                <a:solidFill>
                  <a:schemeClr val="dk1"/>
                </a:solidFill>
                <a:latin typeface="Calibri"/>
                <a:ea typeface="Calibri"/>
                <a:cs typeface="Calibri"/>
                <a:sym typeface="Calibri"/>
              </a:rPr>
              <a:t> et de vérifie</a:t>
            </a:r>
            <a:r>
              <a:rPr lang="fr-FR"/>
              <a:t>r</a:t>
            </a:r>
            <a:r>
              <a:rPr lang="fr-FR" sz="1200" b="0" i="0" u="none" strike="noStrike" cap="none">
                <a:solidFill>
                  <a:schemeClr val="dk1"/>
                </a:solidFill>
                <a:latin typeface="Calibri"/>
                <a:ea typeface="Calibri"/>
                <a:cs typeface="Calibri"/>
                <a:sym typeface="Calibri"/>
              </a:rPr>
              <a:t> les présentations. Ils doivent éditer leurs réponses aux questions dans une présentation cohérente et convaincante de 60 secondes: leur « Elevator Pitch ». Supprimez le jargon et les détails. Éliminez les mots inutiles. Faites des phrases courtes et percutantes, pas plus de 10 – 15 phrases et durée de 60 secondes ou moins.  </a:t>
            </a:r>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Référez-les à la Fiche Comment se présenter en 60 secondes pour d'autres exemples.</a:t>
            </a:r>
            <a:endParaRPr/>
          </a:p>
          <a:p>
            <a:pPr marL="0" marR="0" lvl="0" indent="0" algn="l" rtl="0">
              <a:spcBef>
                <a:spcPts val="0"/>
              </a:spcBef>
              <a:spcAft>
                <a:spcPts val="0"/>
              </a:spcAft>
              <a:buClr>
                <a:schemeClr val="dk1"/>
              </a:buClr>
              <a:buSzPts val="300"/>
              <a:buFont typeface="Calibri"/>
              <a:buNone/>
            </a:pPr>
            <a:r>
              <a:rPr lang="fr-FR" sz="1200" b="1"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Ils ont </a:t>
            </a:r>
            <a:r>
              <a:rPr lang="fr-FR" sz="1200" b="1" i="0" u="none" strike="noStrike" cap="none">
                <a:solidFill>
                  <a:schemeClr val="dk1"/>
                </a:solidFill>
                <a:latin typeface="Calibri"/>
                <a:ea typeface="Calibri"/>
                <a:cs typeface="Calibri"/>
                <a:sym typeface="Calibri"/>
              </a:rPr>
              <a:t>15 minutes</a:t>
            </a:r>
            <a:r>
              <a:rPr lang="fr-FR" sz="1200" b="0" i="0" u="none" strike="noStrike" cap="none">
                <a:solidFill>
                  <a:schemeClr val="dk1"/>
                </a:solidFill>
                <a:latin typeface="Calibri"/>
                <a:ea typeface="Calibri"/>
                <a:cs typeface="Calibri"/>
                <a:sym typeface="Calibri"/>
              </a:rPr>
              <a:t> pour cette activité. Après 15 minutes, ils devraient partager leur « Elevator Pitch » avec un partenaire et se donner du feedback. Ils ont </a:t>
            </a:r>
            <a:r>
              <a:rPr lang="fr-FR" sz="1200" b="1" i="0" u="none" strike="noStrike" cap="none">
                <a:solidFill>
                  <a:schemeClr val="dk1"/>
                </a:solidFill>
                <a:latin typeface="Calibri"/>
                <a:ea typeface="Calibri"/>
                <a:cs typeface="Calibri"/>
                <a:sym typeface="Calibri"/>
              </a:rPr>
              <a:t>10 minutes</a:t>
            </a:r>
            <a:r>
              <a:rPr lang="fr-FR" sz="1200" b="0" i="0" u="none" strike="noStrike" cap="none">
                <a:solidFill>
                  <a:schemeClr val="dk1"/>
                </a:solidFill>
                <a:latin typeface="Calibri"/>
                <a:ea typeface="Calibri"/>
                <a:cs typeface="Calibri"/>
                <a:sym typeface="Calibri"/>
              </a:rPr>
              <a:t> pour cette activité. Tandis que les étudiants travaillent, circulez autour de la salle en vérifiant que les élèves sont en mission et répondent aux questions.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06" name="Google Shape;106;p1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fr-FR"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1: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Lisez l'exemple d’ « Elevator Pitch » et demandez à la classe comment ils y répondent. Peuvent-ils identifier les bonnes pratiques? Demandez aux participants de partager à haute voix leurs réponses. </a:t>
            </a:r>
            <a:endParaRPr/>
          </a:p>
        </p:txBody>
      </p:sp>
      <p:sp>
        <p:nvSpPr>
          <p:cNvPr id="113" name="Google Shape;113;p1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fr-FR"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Lisez l'exemple d’ « Elevator Pitch » et demandez à la classe comment ils y répondent. Peuvent-ils identifier les bonnes pratiques? Demandez aux participants de partager à haute voix leurs réponses.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Demandez s'il y a des questions.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20" name="Google Shape;120;p1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fr-FR"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1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300"/>
              <a:buFont typeface="Calibri"/>
              <a:buNone/>
            </a:pPr>
            <a:r>
              <a:rPr lang="fr-FR" sz="1200" b="1" i="0" u="none" strike="noStrike" cap="none">
                <a:solidFill>
                  <a:srgbClr val="000000"/>
                </a:solidFill>
                <a:latin typeface="Calibri"/>
                <a:ea typeface="Calibri"/>
                <a:cs typeface="Calibri"/>
                <a:sym typeface="Calibri"/>
              </a:rPr>
              <a:t>ÉTAPE 3. </a:t>
            </a:r>
            <a:r>
              <a:rPr lang="fr-FR" sz="1200" b="0" i="0" u="none" strike="noStrike" cap="none">
                <a:solidFill>
                  <a:srgbClr val="000000"/>
                </a:solidFill>
                <a:latin typeface="Calibri"/>
                <a:ea typeface="Calibri"/>
                <a:cs typeface="Calibri"/>
                <a:sym typeface="Calibri"/>
              </a:rPr>
              <a:t>Chaque élève devrait donner son « Elevator Pitch » à la classe.</a:t>
            </a:r>
            <a:endParaRPr/>
          </a:p>
          <a:p>
            <a:pPr marL="0" marR="0" lvl="0" indent="0" algn="l" rtl="0">
              <a:lnSpc>
                <a:spcPct val="115000"/>
              </a:lnSpc>
              <a:spcBef>
                <a:spcPts val="0"/>
              </a:spcBef>
              <a:spcAft>
                <a:spcPts val="0"/>
              </a:spcAft>
              <a:buClr>
                <a:srgbClr val="000000"/>
              </a:buClr>
              <a:buSzPts val="300"/>
              <a:buFont typeface="Calibri"/>
              <a:buNone/>
            </a:pPr>
            <a:r>
              <a:rPr lang="fr-FR" sz="1200" b="0" i="0" u="none" strike="noStrike" cap="none">
                <a:solidFill>
                  <a:srgbClr val="000000"/>
                </a:solidFill>
                <a:latin typeface="Calibri"/>
                <a:ea typeface="Calibri"/>
                <a:cs typeface="Calibri"/>
                <a:sym typeface="Calibri"/>
              </a:rPr>
              <a:t>Rappelez aux étudiants que la limite de 60 secondes sera strictement appliquée. (Note: le facilitateur peut rendre cela amusant et important en apportant une minuterie très visible dans la salle de classe, par exemple </a:t>
            </a:r>
            <a:r>
              <a:rPr lang="fr-FR" sz="1200" b="0" i="0" u="sng" strike="noStrike" cap="none">
                <a:solidFill>
                  <a:schemeClr val="hlink"/>
                </a:solidFill>
                <a:latin typeface="Calibri"/>
                <a:ea typeface="Calibri"/>
                <a:cs typeface="Calibri"/>
                <a:sym typeface="Calibri"/>
                <a:hlinkClick r:id="rId3"/>
              </a:rPr>
              <a:t>http://bit.ly/AudibleTimeTimer</a:t>
            </a:r>
            <a:r>
              <a:rPr lang="fr-FR" sz="1200" b="0" i="0" u="none" strike="noStrike" cap="none">
                <a:solidFill>
                  <a:srgbClr val="000000"/>
                </a:solidFill>
                <a:latin typeface="Calibri"/>
                <a:ea typeface="Calibri"/>
                <a:cs typeface="Calibri"/>
                <a:sym typeface="Calibri"/>
              </a:rPr>
              <a:t> - cela aurait plusieurs utilisations dans l’atelier).</a:t>
            </a:r>
            <a:endParaRPr sz="12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300"/>
              <a:buFont typeface="Calibri"/>
              <a:buNone/>
            </a:pPr>
            <a:r>
              <a:rPr lang="fr-FR" sz="1200" b="0" i="0" u="none" strike="noStrike" cap="none">
                <a:solidFill>
                  <a:srgbClr val="000000"/>
                </a:solidFill>
                <a:latin typeface="Calibri"/>
                <a:ea typeface="Calibri"/>
                <a:cs typeface="Calibri"/>
                <a:sym typeface="Calibri"/>
              </a:rPr>
              <a:t> </a:t>
            </a:r>
            <a:endParaRPr/>
          </a:p>
          <a:p>
            <a:pPr marL="0" marR="0" lvl="0" indent="0" algn="l" rtl="0">
              <a:lnSpc>
                <a:spcPct val="115000"/>
              </a:lnSpc>
              <a:spcBef>
                <a:spcPts val="0"/>
              </a:spcBef>
              <a:spcAft>
                <a:spcPts val="0"/>
              </a:spcAft>
              <a:buClr>
                <a:srgbClr val="000000"/>
              </a:buClr>
              <a:buSzPts val="300"/>
              <a:buFont typeface="Calibri"/>
              <a:buNone/>
            </a:pPr>
            <a:r>
              <a:rPr lang="fr-FR" sz="1200" b="0" i="0" u="none" strike="noStrike" cap="none">
                <a:solidFill>
                  <a:srgbClr val="000000"/>
                </a:solidFill>
                <a:latin typeface="Calibri"/>
                <a:ea typeface="Calibri"/>
                <a:cs typeface="Calibri"/>
                <a:sym typeface="Calibri"/>
              </a:rPr>
              <a:t>Le public devrait prendre des notes lors des présentations et fournir des commentaires aidants. Ont-ils vraiment répondu à la question de leur auditeur: qu'est-ce qui m'intéresse? Étaient-ils clairs sur ce qu'ils peuvent offrir ? Ont-ils rendu leur présentation en toute confiance? Comment pourraient-ils améliorer leur présentation?</a:t>
            </a:r>
            <a:endParaRPr/>
          </a:p>
          <a:p>
            <a:pPr marL="0" marR="0" lvl="0" indent="0" algn="l" rtl="0">
              <a:lnSpc>
                <a:spcPct val="115000"/>
              </a:lnSpc>
              <a:spcBef>
                <a:spcPts val="0"/>
              </a:spcBef>
              <a:spcAft>
                <a:spcPts val="0"/>
              </a:spcAft>
              <a:buClr>
                <a:srgbClr val="000000"/>
              </a:buClr>
              <a:buSzPts val="300"/>
              <a:buFont typeface="Calibri"/>
              <a:buNone/>
            </a:pPr>
            <a:r>
              <a:rPr lang="fr-FR" sz="1200" b="0" i="0" u="none" strike="noStrike" cap="none">
                <a:solidFill>
                  <a:srgbClr val="000000"/>
                </a:solidFill>
                <a:latin typeface="Calibri"/>
                <a:ea typeface="Calibri"/>
                <a:cs typeface="Calibri"/>
                <a:sym typeface="Calibri"/>
              </a:rPr>
              <a:t> </a:t>
            </a:r>
            <a:endParaRPr/>
          </a:p>
          <a:p>
            <a:pPr marL="0" marR="0" lvl="0" indent="0" algn="l" rtl="0">
              <a:lnSpc>
                <a:spcPct val="115000"/>
              </a:lnSpc>
              <a:spcBef>
                <a:spcPts val="0"/>
              </a:spcBef>
              <a:spcAft>
                <a:spcPts val="0"/>
              </a:spcAft>
              <a:buClr>
                <a:srgbClr val="000000"/>
              </a:buClr>
              <a:buSzPts val="300"/>
              <a:buFont typeface="Calibri"/>
              <a:buNone/>
            </a:pPr>
            <a:r>
              <a:rPr lang="fr-FR" sz="1200" b="0" i="0" u="none" strike="noStrike" cap="none">
                <a:solidFill>
                  <a:srgbClr val="000000"/>
                </a:solidFill>
                <a:latin typeface="Calibri"/>
                <a:ea typeface="Calibri"/>
                <a:cs typeface="Calibri"/>
                <a:sym typeface="Calibri"/>
              </a:rPr>
              <a:t>Un vote pour le meilleur elevator pitch pourrait être tenu (si vous avez un prix pour le gagnant, encore mieux!)</a:t>
            </a:r>
            <a:endParaRPr/>
          </a:p>
          <a:p>
            <a:pPr marL="0" marR="0" lvl="0" indent="0" algn="l" rtl="0">
              <a:lnSpc>
                <a:spcPct val="115000"/>
              </a:lnSpc>
              <a:spcBef>
                <a:spcPts val="0"/>
              </a:spcBef>
              <a:spcAft>
                <a:spcPts val="0"/>
              </a:spcAft>
              <a:buClr>
                <a:srgbClr val="000000"/>
              </a:buClr>
              <a:buSzPts val="300"/>
              <a:buFont typeface="Calibri"/>
              <a:buNone/>
            </a:pPr>
            <a:r>
              <a:rPr lang="fr-FR" sz="1200" b="0" i="0" u="none" strike="noStrike" cap="none">
                <a:solidFill>
                  <a:srgbClr val="000000"/>
                </a:solidFill>
                <a:latin typeface="Calibri"/>
                <a:ea typeface="Calibri"/>
                <a:cs typeface="Calibri"/>
                <a:sym typeface="Calibri"/>
              </a:rPr>
              <a:t> </a:t>
            </a:r>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La durée dépend de la taille du groupe. Si c’est un grand groupe, divisez en groupes pour les présentations. Ils ont </a:t>
            </a:r>
            <a:r>
              <a:rPr lang="fr-FR" sz="1200" b="1" i="0" u="none" strike="noStrike" cap="none">
                <a:solidFill>
                  <a:schemeClr val="dk1"/>
                </a:solidFill>
                <a:latin typeface="Calibri"/>
                <a:ea typeface="Calibri"/>
                <a:cs typeface="Calibri"/>
                <a:sym typeface="Calibri"/>
              </a:rPr>
              <a:t>30 - 45 minutes</a:t>
            </a:r>
            <a:r>
              <a:rPr lang="fr-FR" sz="1200" b="0" i="0" u="none" strike="noStrike" cap="none">
                <a:solidFill>
                  <a:schemeClr val="dk1"/>
                </a:solidFill>
                <a:latin typeface="Calibri"/>
                <a:ea typeface="Calibri"/>
                <a:cs typeface="Calibri"/>
                <a:sym typeface="Calibri"/>
              </a:rPr>
              <a:t> pour cette activité.</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Calibri"/>
              <a:buNone/>
            </a:pPr>
            <a:r>
              <a:rPr lang="fr-FR" sz="1200" b="1" i="0" u="none" strike="noStrike" cap="none">
                <a:solidFill>
                  <a:schemeClr val="dk1"/>
                </a:solidFill>
                <a:latin typeface="Calibri"/>
                <a:ea typeface="Calibri"/>
                <a:cs typeface="Calibri"/>
                <a:sym typeface="Calibri"/>
              </a:rPr>
              <a:t>Optionnel :</a:t>
            </a:r>
            <a:r>
              <a:rPr lang="fr-FR" sz="1200" b="0" i="0" u="none" strike="noStrike" cap="none">
                <a:solidFill>
                  <a:schemeClr val="dk1"/>
                </a:solidFill>
                <a:latin typeface="Calibri"/>
                <a:ea typeface="Calibri"/>
                <a:cs typeface="Calibri"/>
                <a:sym typeface="Calibri"/>
              </a:rPr>
              <a:t> Pour cette variation de l'activité, tous les participants auront l'opportunité de faire un film et de partager leur présentation de 60 secondes. Les participants feront un film de leur présentation (en utilisant un téléphone portable) et publieront sur un média social de leur choix (Facebook, Twitter, LinkedIn). Une page Facebook spéciale peut être créée pour la cohorte ou un hashtag afin qu'ils puissent être trouvés avec une recherche rapide. Une fois que les élèves auront publié leur vidéo, ils seront encouragés à les partager largement et à essayer d'obtenir le plus de mentions « J’aime ».Tous les participants devraient être encouragés à partager leur elevator pitch dans un contexte réel. L'expérience peut être discutée lors d'une session supplémentaire en personne.</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27" name="Google Shape;127;p1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fr-FR"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4: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Encourager les élèves à pratiquer leur présentation et à préparer différentes versions pour diverses situations.</a:t>
            </a:r>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Demandez s'il y a des questions.</a:t>
            </a:r>
            <a:endParaRPr/>
          </a:p>
        </p:txBody>
      </p:sp>
      <p:sp>
        <p:nvSpPr>
          <p:cNvPr id="135" name="Google Shape;135;p1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fr-FR"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Demandez s'il y a des questions.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42" name="Google Shape;14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48" name="Google Shape;14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5" name="Google Shape;3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51" name="Google Shape;51;p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fr-FR"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4: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Expliquer que on ne sait jamais où ou quand on peut rencontrer un contact potentiel…. En avion, dans une file d’attente, en pause-café lors d'une conférence……dans un ascenseur, où l' « Elevator Pitch » prend son nom. </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Expliquer que il est conseillé d’être toujours prêt à se présenter en quelques mots.</a:t>
            </a:r>
            <a:endParaRPr/>
          </a:p>
        </p:txBody>
      </p:sp>
      <p:sp>
        <p:nvSpPr>
          <p:cNvPr id="59" name="Google Shape;59;p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fr-FR"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5: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300"/>
              <a:buFont typeface="Calibri"/>
              <a:buNone/>
            </a:pPr>
            <a:r>
              <a:rPr lang="fr-FR" sz="1200" b="0" i="0" u="none" strike="noStrike" cap="none">
                <a:solidFill>
                  <a:srgbClr val="000000"/>
                </a:solidFill>
                <a:latin typeface="Calibri"/>
                <a:ea typeface="Calibri"/>
                <a:cs typeface="Calibri"/>
                <a:sym typeface="Calibri"/>
              </a:rPr>
              <a:t>Expliquer que le « Elevator Pitch » est un résumé en quelques secondes, un mini-présentation pour attirer l'attention de quelqu'un. C'est l'hameçon qui permet à un employeur potentiel d’en savoir plus à propos de vous. </a:t>
            </a:r>
            <a:endParaRPr/>
          </a:p>
          <a:p>
            <a:pPr marL="0" marR="0" lvl="0" indent="0" algn="l" rtl="0">
              <a:lnSpc>
                <a:spcPct val="115000"/>
              </a:lnSpc>
              <a:spcBef>
                <a:spcPts val="1000"/>
              </a:spcBef>
              <a:spcAft>
                <a:spcPts val="0"/>
              </a:spcAft>
              <a:buClr>
                <a:schemeClr val="dk1"/>
              </a:buClr>
              <a:buSzPts val="300"/>
              <a:buFont typeface="Calibri"/>
              <a:buNone/>
            </a:pPr>
            <a:endParaRPr sz="1200" b="0" i="0" u="none" strike="noStrike" cap="none">
              <a:solidFill>
                <a:srgbClr val="000000"/>
              </a:solidFill>
              <a:latin typeface="Calibri"/>
              <a:ea typeface="Calibri"/>
              <a:cs typeface="Calibri"/>
              <a:sym typeface="Calibri"/>
            </a:endParaRPr>
          </a:p>
          <a:p>
            <a:pPr marL="342900" marR="0" lvl="0" indent="-342900" algn="l" rtl="0">
              <a:lnSpc>
                <a:spcPct val="115000"/>
              </a:lnSpc>
              <a:spcBef>
                <a:spcPts val="1000"/>
              </a:spcBef>
              <a:spcAft>
                <a:spcPts val="0"/>
              </a:spcAft>
              <a:buClr>
                <a:srgbClr val="000000"/>
              </a:buClr>
              <a:buSzPts val="1200"/>
              <a:buFont typeface="Noto Sans Symbols"/>
              <a:buChar char="∙"/>
            </a:pPr>
            <a:r>
              <a:rPr lang="fr-FR" sz="1200" b="0" i="0" u="none" strike="noStrike" cap="none">
                <a:solidFill>
                  <a:srgbClr val="000000"/>
                </a:solidFill>
                <a:latin typeface="Calibri"/>
                <a:ea typeface="Calibri"/>
                <a:cs typeface="Calibri"/>
                <a:sym typeface="Calibri"/>
              </a:rPr>
              <a:t>C’est un bref message clair et «commercial» à votre sujet</a:t>
            </a:r>
            <a:endParaRPr/>
          </a:p>
          <a:p>
            <a:pPr marL="342900" marR="0" lvl="0" indent="-342900" algn="l" rtl="0">
              <a:lnSpc>
                <a:spcPct val="115000"/>
              </a:lnSpc>
              <a:spcBef>
                <a:spcPts val="0"/>
              </a:spcBef>
              <a:spcAft>
                <a:spcPts val="0"/>
              </a:spcAft>
              <a:buClr>
                <a:srgbClr val="000000"/>
              </a:buClr>
              <a:buSzPts val="1200"/>
              <a:buFont typeface="Noto Sans Symbols"/>
              <a:buChar char="∙"/>
            </a:pPr>
            <a:r>
              <a:rPr lang="fr-FR" sz="1200" b="0" i="0" u="none" strike="noStrike" cap="none">
                <a:solidFill>
                  <a:srgbClr val="000000"/>
                </a:solidFill>
                <a:latin typeface="Calibri"/>
                <a:ea typeface="Calibri"/>
                <a:cs typeface="Calibri"/>
                <a:sym typeface="Calibri"/>
              </a:rPr>
              <a:t>Il communique qui vous êtes, ce que vous recherchez et comment vous pouvez être utile à une entreprise</a:t>
            </a:r>
            <a:endParaRPr/>
          </a:p>
          <a:p>
            <a:pPr marL="342900" marR="0" lvl="0" indent="-342900" algn="l" rtl="0">
              <a:lnSpc>
                <a:spcPct val="115000"/>
              </a:lnSpc>
              <a:spcBef>
                <a:spcPts val="0"/>
              </a:spcBef>
              <a:spcAft>
                <a:spcPts val="0"/>
              </a:spcAft>
              <a:buClr>
                <a:srgbClr val="000000"/>
              </a:buClr>
              <a:buSzPts val="1200"/>
              <a:buFont typeface="Noto Sans Symbols"/>
              <a:buChar char="∙"/>
            </a:pPr>
            <a:r>
              <a:rPr lang="fr-FR" sz="1200" b="0" i="0" u="none" strike="noStrike" cap="none">
                <a:solidFill>
                  <a:srgbClr val="000000"/>
                </a:solidFill>
                <a:latin typeface="Calibri"/>
                <a:ea typeface="Calibri"/>
                <a:cs typeface="Calibri"/>
                <a:sym typeface="Calibri"/>
              </a:rPr>
              <a:t>Il dure généralement environ 30 - 60 secondes : Un chercheur d’emploi doit savoir se présenter rapidement</a:t>
            </a:r>
            <a:endParaRPr/>
          </a:p>
          <a:p>
            <a:pPr marL="0" marR="0" lvl="0" indent="0" algn="l" rtl="0">
              <a:spcBef>
                <a:spcPts val="100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69" name="Google Shape;69;p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fr-FR"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6: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Expliquez qu'il est particulièrement important pour les salons d’emploi où vous pouvez utiliser votre discours pour vous présenter aux employeurs.</a:t>
            </a:r>
            <a:endParaRPr/>
          </a:p>
        </p:txBody>
      </p:sp>
      <p:sp>
        <p:nvSpPr>
          <p:cNvPr id="76" name="Google Shape;76;p6: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fr-FR"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7: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Présentez les composantes clés d'un « Elevator Pitch »</a:t>
            </a:r>
            <a:endParaRPr/>
          </a:p>
        </p:txBody>
      </p:sp>
      <p:sp>
        <p:nvSpPr>
          <p:cNvPr id="85" name="Google Shape;85;p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fr-FR"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8: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Expliquez que les étudiants vont créer leur propre présentation et le présenter au groupe et qu'ils le feront en trois étapes.  Dans la première étape, ils identifieront ce qu'ils veulent dire; Dans la deuxième étape, ils affinent leur présentation; Et à la troisième étape, ils présenteront à la classe. </a:t>
            </a:r>
            <a:r>
              <a:rPr lang="fr-FR" sz="1200">
                <a:latin typeface="Calibri"/>
                <a:ea typeface="Calibri"/>
                <a:cs typeface="Calibri"/>
                <a:sym typeface="Calibri"/>
              </a:rPr>
              <a:t>Rassurez les étudiants : c'est un espace amical et idéal pour apprendre à communiquer en public.</a:t>
            </a:r>
            <a:endParaRPr sz="1200" b="0" i="0" u="none" strike="noStrike" cap="none">
              <a:solidFill>
                <a:schemeClr val="dk1"/>
              </a:solidFill>
              <a:latin typeface="Calibri"/>
              <a:ea typeface="Calibri"/>
              <a:cs typeface="Calibri"/>
              <a:sym typeface="Calibri"/>
            </a:endParaRPr>
          </a:p>
        </p:txBody>
      </p:sp>
      <p:sp>
        <p:nvSpPr>
          <p:cNvPr id="93" name="Google Shape;93;p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fr-FR"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9: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r>
              <a:rPr lang="fr-FR" sz="1200" b="1" i="0" u="none" strike="noStrike" cap="none">
                <a:solidFill>
                  <a:schemeClr val="dk1"/>
                </a:solidFill>
                <a:latin typeface="Calibri"/>
                <a:ea typeface="Calibri"/>
                <a:cs typeface="Calibri"/>
                <a:sym typeface="Calibri"/>
              </a:rPr>
              <a:t>ÉTAPE 1.</a:t>
            </a:r>
            <a:r>
              <a:rPr lang="fr-FR" sz="1200" b="0" i="0" u="none" strike="noStrike" cap="none">
                <a:solidFill>
                  <a:schemeClr val="dk1"/>
                </a:solidFill>
                <a:latin typeface="Calibri"/>
                <a:ea typeface="Calibri"/>
                <a:cs typeface="Calibri"/>
                <a:sym typeface="Calibri"/>
              </a:rPr>
              <a:t> Demander aux étudiants de répondre aux questions suivantes pour rédiger une phrase courte percutante. À ce stade, leurs réponses n'ont pas besoin d'être limitées en longueur :</a:t>
            </a:r>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Qui suis-je? (Présentez-vous)</a:t>
            </a:r>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Quel est mon cursus universitaire?</a:t>
            </a:r>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Qu’est-ce que j’ai fait jusqu'à présent?</a:t>
            </a:r>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Qu’est-ce qui me différencie des autres candidats?</a:t>
            </a:r>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Quelles sont mes compétences les plus solides?</a:t>
            </a:r>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Quels avantages les employeurs peuvent-ils tirer de mes compétences?</a:t>
            </a:r>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 </a:t>
            </a:r>
            <a:endParaRPr/>
          </a:p>
          <a:p>
            <a:pPr marL="0" marR="0" lvl="0" indent="0" algn="l" rtl="0">
              <a:spcBef>
                <a:spcPts val="0"/>
              </a:spcBef>
              <a:spcAft>
                <a:spcPts val="0"/>
              </a:spcAft>
              <a:buClr>
                <a:schemeClr val="dk1"/>
              </a:buClr>
              <a:buSzPts val="300"/>
              <a:buFont typeface="Calibri"/>
              <a:buNone/>
            </a:pPr>
            <a:r>
              <a:rPr lang="fr-FR" sz="1200" b="0" i="0" u="none" strike="noStrike" cap="none">
                <a:solidFill>
                  <a:schemeClr val="dk1"/>
                </a:solidFill>
                <a:latin typeface="Calibri"/>
                <a:ea typeface="Calibri"/>
                <a:cs typeface="Calibri"/>
                <a:sym typeface="Calibri"/>
              </a:rPr>
              <a:t>Ils ont </a:t>
            </a:r>
            <a:r>
              <a:rPr lang="fr-FR" sz="1200" b="1" i="0" u="none" strike="noStrike" cap="none">
                <a:solidFill>
                  <a:schemeClr val="dk1"/>
                </a:solidFill>
                <a:latin typeface="Calibri"/>
                <a:ea typeface="Calibri"/>
                <a:cs typeface="Calibri"/>
                <a:sym typeface="Calibri"/>
              </a:rPr>
              <a:t>15 minutes</a:t>
            </a:r>
            <a:r>
              <a:rPr lang="fr-FR" sz="1200" b="0" i="0" u="none" strike="noStrike" cap="none">
                <a:solidFill>
                  <a:schemeClr val="dk1"/>
                </a:solidFill>
                <a:latin typeface="Calibri"/>
                <a:ea typeface="Calibri"/>
                <a:cs typeface="Calibri"/>
                <a:sym typeface="Calibri"/>
              </a:rPr>
              <a:t> pour cette activité. Ils peuvent discuter de leurs réponses avec d'autres personnes s'ils le souhaitent. Tandis que les étudiants travaillent, circulez autour de la salle en vérifiant que les élèves sont en mission et répondent aux questions.</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99" name="Google Shape;99;p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fr-FR"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mpty Cover">
  <p:cSld name="Empty Cover">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1">
  <p:cSld name="Content 1">
    <p:spTree>
      <p:nvGrpSpPr>
        <p:cNvPr id="1"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 cover empty">
  <p:cSld name="Back cover empty">
    <p:spTree>
      <p:nvGrpSpPr>
        <p:cNvPr id="1" name="Shape 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background-01.jpg"/>
          <p:cNvPicPr preferRelativeResize="0"/>
          <p:nvPr/>
        </p:nvPicPr>
        <p:blipFill rotWithShape="1">
          <a:blip r:embed="rId3">
            <a:alphaModFix/>
          </a:blip>
          <a:srcRect/>
          <a:stretch/>
        </p:blipFill>
        <p:spPr>
          <a:xfrm>
            <a:off x="0" y="433150"/>
            <a:ext cx="9144000" cy="6472475"/>
          </a:xfrm>
          <a:prstGeom prst="rect">
            <a:avLst/>
          </a:prstGeom>
          <a:noFill/>
          <a:ln>
            <a:noFill/>
          </a:ln>
        </p:spPr>
      </p:pic>
      <p:pic>
        <p:nvPicPr>
          <p:cNvPr id="11" name="Google Shape;11;p1"/>
          <p:cNvPicPr preferRelativeResize="0"/>
          <p:nvPr/>
        </p:nvPicPr>
        <p:blipFill rotWithShape="1">
          <a:blip r:embed="rId4">
            <a:alphaModFix/>
          </a:blip>
          <a:srcRect/>
          <a:stretch/>
        </p:blipFill>
        <p:spPr>
          <a:xfrm>
            <a:off x="-25400" y="0"/>
            <a:ext cx="9194801" cy="1090725"/>
          </a:xfrm>
          <a:prstGeom prst="rect">
            <a:avLst/>
          </a:prstGeom>
          <a:noFill/>
          <a:ln>
            <a:noFill/>
          </a:ln>
        </p:spPr>
      </p:pic>
      <p:pic>
        <p:nvPicPr>
          <p:cNvPr id="12" name="Google Shape;12;p1"/>
          <p:cNvPicPr preferRelativeResize="0"/>
          <p:nvPr/>
        </p:nvPicPr>
        <p:blipFill rotWithShape="1">
          <a:blip r:embed="rId5">
            <a:alphaModFix/>
          </a:blip>
          <a:srcRect/>
          <a:stretch/>
        </p:blipFill>
        <p:spPr>
          <a:xfrm>
            <a:off x="303645" y="317500"/>
            <a:ext cx="8536708" cy="43965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pic>
        <p:nvPicPr>
          <p:cNvPr id="15" name="Google Shape;15;p3" descr="background-02.jpg"/>
          <p:cNvPicPr preferRelativeResize="0"/>
          <p:nvPr/>
        </p:nvPicPr>
        <p:blipFill rotWithShape="1">
          <a:blip r:embed="rId3">
            <a:alphaModFix/>
          </a:blip>
          <a:srcRect/>
          <a:stretch/>
        </p:blipFill>
        <p:spPr>
          <a:xfrm>
            <a:off x="0" y="0"/>
            <a:ext cx="9144000" cy="6472475"/>
          </a:xfrm>
          <a:prstGeom prst="rect">
            <a:avLst/>
          </a:prstGeom>
          <a:noFill/>
          <a:ln>
            <a:noFill/>
          </a:ln>
        </p:spPr>
      </p:pic>
      <p:pic>
        <p:nvPicPr>
          <p:cNvPr id="16" name="Google Shape;16;p3"/>
          <p:cNvPicPr preferRelativeResize="0"/>
          <p:nvPr/>
        </p:nvPicPr>
        <p:blipFill rotWithShape="1">
          <a:blip r:embed="rId4">
            <a:alphaModFix/>
          </a:blip>
          <a:srcRect/>
          <a:stretch/>
        </p:blipFill>
        <p:spPr>
          <a:xfrm>
            <a:off x="393700" y="6368469"/>
            <a:ext cx="8420099" cy="282932"/>
          </a:xfrm>
          <a:prstGeom prst="rect">
            <a:avLst/>
          </a:prstGeom>
          <a:noFill/>
          <a:ln>
            <a:noFill/>
          </a:ln>
        </p:spPr>
      </p:pic>
      <p:pic>
        <p:nvPicPr>
          <p:cNvPr id="17" name="Google Shape;17;p3"/>
          <p:cNvPicPr preferRelativeResize="0"/>
          <p:nvPr/>
        </p:nvPicPr>
        <p:blipFill rotWithShape="1">
          <a:blip r:embed="rId5">
            <a:alphaModFix/>
          </a:blip>
          <a:srcRect/>
          <a:stretch/>
        </p:blipFill>
        <p:spPr>
          <a:xfrm>
            <a:off x="0" y="6130335"/>
            <a:ext cx="9144000" cy="434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pic>
        <p:nvPicPr>
          <p:cNvPr id="20" name="Google Shape;20;p5" descr="background-01.jpg"/>
          <p:cNvPicPr preferRelativeResize="0"/>
          <p:nvPr/>
        </p:nvPicPr>
        <p:blipFill rotWithShape="1">
          <a:blip r:embed="rId3">
            <a:alphaModFix/>
          </a:blip>
          <a:srcRect/>
          <a:stretch/>
        </p:blipFill>
        <p:spPr>
          <a:xfrm>
            <a:off x="0" y="0"/>
            <a:ext cx="9144000" cy="6472475"/>
          </a:xfrm>
          <a:prstGeom prst="rect">
            <a:avLst/>
          </a:prstGeom>
          <a:noFill/>
          <a:ln>
            <a:noFill/>
          </a:ln>
        </p:spPr>
      </p:pic>
      <p:pic>
        <p:nvPicPr>
          <p:cNvPr id="21" name="Google Shape;21;p5"/>
          <p:cNvPicPr preferRelativeResize="0"/>
          <p:nvPr/>
        </p:nvPicPr>
        <p:blipFill rotWithShape="1">
          <a:blip r:embed="rId4">
            <a:alphaModFix/>
          </a:blip>
          <a:srcRect/>
          <a:stretch/>
        </p:blipFill>
        <p:spPr>
          <a:xfrm rot="10800000">
            <a:off x="-25401" y="5767274"/>
            <a:ext cx="9194801" cy="1090725"/>
          </a:xfrm>
          <a:prstGeom prst="rect">
            <a:avLst/>
          </a:prstGeom>
          <a:noFill/>
          <a:ln>
            <a:noFill/>
          </a:ln>
        </p:spPr>
      </p:pic>
      <p:pic>
        <p:nvPicPr>
          <p:cNvPr id="22" name="Google Shape;22;p5"/>
          <p:cNvPicPr preferRelativeResize="0"/>
          <p:nvPr/>
        </p:nvPicPr>
        <p:blipFill rotWithShape="1">
          <a:blip r:embed="rId5">
            <a:alphaModFix/>
          </a:blip>
          <a:srcRect/>
          <a:stretch/>
        </p:blipFill>
        <p:spPr>
          <a:xfrm>
            <a:off x="361950" y="6206839"/>
            <a:ext cx="8420099" cy="282932"/>
          </a:xfrm>
          <a:prstGeom prst="rect">
            <a:avLst/>
          </a:prstGeom>
          <a:noFill/>
          <a:ln>
            <a:noFill/>
          </a:ln>
        </p:spPr>
      </p:pic>
      <p:sp>
        <p:nvSpPr>
          <p:cNvPr id="23" name="Google Shape;23;p5"/>
          <p:cNvSpPr txBox="1"/>
          <p:nvPr/>
        </p:nvSpPr>
        <p:spPr>
          <a:xfrm>
            <a:off x="11731625" y="3905250"/>
            <a:ext cx="18466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7"/>
          <p:cNvSpPr txBox="1"/>
          <p:nvPr/>
        </p:nvSpPr>
        <p:spPr>
          <a:xfrm>
            <a:off x="590554" y="1909763"/>
            <a:ext cx="7340600" cy="64928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2220"/>
              <a:buFont typeface="Arial"/>
              <a:buNone/>
            </a:pPr>
            <a:r>
              <a:rPr lang="fr-FR" sz="2220" b="0" i="0" u="none" strike="noStrike" cap="none">
                <a:solidFill>
                  <a:srgbClr val="FFFFFF"/>
                </a:solidFill>
                <a:latin typeface="Arial"/>
                <a:ea typeface="Arial"/>
                <a:cs typeface="Arial"/>
                <a:sym typeface="Arial"/>
              </a:rPr>
              <a:t>FORMATION INITIALE DES CONSEILLERS ET DES MANAGERS DE CAREER CENTER </a:t>
            </a:r>
            <a:endParaRPr sz="2220" b="0" i="0" u="none" strike="noStrike" cap="none">
              <a:solidFill>
                <a:srgbClr val="FFFFFF"/>
              </a:solidFill>
              <a:latin typeface="Arial"/>
              <a:ea typeface="Arial"/>
              <a:cs typeface="Arial"/>
              <a:sym typeface="Arial"/>
            </a:endParaRPr>
          </a:p>
          <a:p>
            <a:pPr marL="0" marR="0" lvl="0" indent="0" algn="l" rtl="0">
              <a:lnSpc>
                <a:spcPct val="80000"/>
              </a:lnSpc>
              <a:spcBef>
                <a:spcPts val="0"/>
              </a:spcBef>
              <a:spcAft>
                <a:spcPts val="0"/>
              </a:spcAft>
              <a:buClr>
                <a:srgbClr val="FFFFFF"/>
              </a:buClr>
              <a:buSzPts val="2220"/>
              <a:buFont typeface="Arial"/>
              <a:buNone/>
            </a:pPr>
            <a:endParaRPr sz="2220" b="0" i="0" u="none" strike="noStrike" cap="none">
              <a:solidFill>
                <a:srgbClr val="FFFFFF"/>
              </a:solidFill>
              <a:latin typeface="Arial"/>
              <a:ea typeface="Arial"/>
              <a:cs typeface="Arial"/>
              <a:sym typeface="Arial"/>
            </a:endParaRPr>
          </a:p>
        </p:txBody>
      </p:sp>
      <p:sp>
        <p:nvSpPr>
          <p:cNvPr id="31" name="Google Shape;31;p7"/>
          <p:cNvSpPr txBox="1"/>
          <p:nvPr/>
        </p:nvSpPr>
        <p:spPr>
          <a:xfrm>
            <a:off x="577516" y="3171908"/>
            <a:ext cx="8101263" cy="884237"/>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rgbClr val="FFFFFF"/>
              </a:buClr>
              <a:buSzPts val="1600"/>
              <a:buFont typeface="Arial"/>
              <a:buNone/>
            </a:pPr>
            <a:endParaRPr sz="1600" b="0" i="0" u="none" strike="noStrike" cap="none">
              <a:solidFill>
                <a:schemeClr val="lt1"/>
              </a:solidFill>
              <a:latin typeface="Arial"/>
              <a:ea typeface="Arial"/>
              <a:cs typeface="Arial"/>
              <a:sym typeface="Arial"/>
            </a:endParaRPr>
          </a:p>
          <a:p>
            <a:pPr marL="0" marR="0" lvl="0" indent="0" algn="l" rtl="0">
              <a:lnSpc>
                <a:spcPct val="110000"/>
              </a:lnSpc>
              <a:spcBef>
                <a:spcPts val="0"/>
              </a:spcBef>
              <a:spcAft>
                <a:spcPts val="0"/>
              </a:spcAft>
              <a:buClr>
                <a:srgbClr val="FFFFFF"/>
              </a:buClr>
              <a:buSzPts val="1600"/>
              <a:buFont typeface="Arial"/>
              <a:buNone/>
            </a:pPr>
            <a:endParaRPr sz="1600" b="0" i="0" u="none" strike="noStrike" cap="none">
              <a:solidFill>
                <a:schemeClr val="lt1"/>
              </a:solidFill>
              <a:latin typeface="Arial"/>
              <a:ea typeface="Arial"/>
              <a:cs typeface="Arial"/>
              <a:sym typeface="Arial"/>
            </a:endParaRPr>
          </a:p>
          <a:p>
            <a:pPr marL="0" marR="0" lvl="0" indent="0" algn="l" rtl="0">
              <a:lnSpc>
                <a:spcPct val="110000"/>
              </a:lnSpc>
              <a:spcBef>
                <a:spcPts val="0"/>
              </a:spcBef>
              <a:spcAft>
                <a:spcPts val="0"/>
              </a:spcAft>
              <a:buClr>
                <a:srgbClr val="FFFFFF"/>
              </a:buClr>
              <a:buSzPts val="1600"/>
              <a:buFont typeface="Arial"/>
              <a:buNone/>
            </a:pPr>
            <a:endParaRPr sz="1600" b="0" i="0" u="none" strike="noStrike" cap="none">
              <a:solidFill>
                <a:schemeClr val="lt1"/>
              </a:solidFill>
              <a:latin typeface="Arial"/>
              <a:ea typeface="Arial"/>
              <a:cs typeface="Arial"/>
              <a:sym typeface="Arial"/>
            </a:endParaRPr>
          </a:p>
          <a:p>
            <a:pPr marL="0" marR="0" lvl="0" indent="0" algn="l" rtl="0">
              <a:lnSpc>
                <a:spcPct val="110000"/>
              </a:lnSpc>
              <a:spcBef>
                <a:spcPts val="0"/>
              </a:spcBef>
              <a:spcAft>
                <a:spcPts val="0"/>
              </a:spcAft>
              <a:buClr>
                <a:schemeClr val="lt1"/>
              </a:buClr>
              <a:buSzPts val="1600"/>
              <a:buFont typeface="Arial"/>
              <a:buNone/>
            </a:pPr>
            <a:r>
              <a:rPr lang="fr-FR" sz="1600" b="0" i="0" u="none" strike="noStrike" cap="none">
                <a:solidFill>
                  <a:schemeClr val="lt1"/>
                </a:solidFill>
                <a:latin typeface="Arial"/>
                <a:ea typeface="Arial"/>
                <a:cs typeface="Arial"/>
                <a:sym typeface="Arial"/>
              </a:rPr>
              <a:t>MODULE : ANIMATION DES SERVICES CLÉS D’UN CAREER CENTER : DÉLIVRER LES ATELIERS DE BASE</a:t>
            </a:r>
            <a:endParaRPr sz="1600" b="0" i="0" u="none" strike="noStrike" cap="none">
              <a:solidFill>
                <a:schemeClr val="lt1"/>
              </a:solidFill>
              <a:latin typeface="Arial"/>
              <a:ea typeface="Arial"/>
              <a:cs typeface="Arial"/>
              <a:sym typeface="Arial"/>
            </a:endParaRPr>
          </a:p>
          <a:p>
            <a:pPr marL="0" marR="0" lvl="0" indent="0" algn="l" rtl="0">
              <a:lnSpc>
                <a:spcPct val="110000"/>
              </a:lnSpc>
              <a:spcBef>
                <a:spcPts val="0"/>
              </a:spcBef>
              <a:spcAft>
                <a:spcPts val="0"/>
              </a:spcAft>
              <a:buClr>
                <a:srgbClr val="FFFFFF"/>
              </a:buClr>
              <a:buSzPts val="1600"/>
              <a:buFont typeface="Arial"/>
              <a:buNone/>
            </a:pPr>
            <a:endParaRPr sz="1600" b="0" i="0" u="none" strike="noStrike" cap="none">
              <a:solidFill>
                <a:schemeClr val="lt1"/>
              </a:solidFill>
              <a:latin typeface="Arial"/>
              <a:ea typeface="Arial"/>
              <a:cs typeface="Arial"/>
              <a:sym typeface="Arial"/>
            </a:endParaRPr>
          </a:p>
          <a:p>
            <a:pPr marL="0" marR="0" lvl="0" indent="0" algn="l" rtl="0">
              <a:lnSpc>
                <a:spcPct val="110000"/>
              </a:lnSpc>
              <a:spcBef>
                <a:spcPts val="0"/>
              </a:spcBef>
              <a:spcAft>
                <a:spcPts val="0"/>
              </a:spcAft>
              <a:buClr>
                <a:schemeClr val="lt1"/>
              </a:buClr>
              <a:buSzPts val="1600"/>
              <a:buFont typeface="Arial"/>
              <a:buNone/>
            </a:pPr>
            <a:r>
              <a:rPr lang="fr-FR" sz="1600" b="0" i="0" u="none" strike="noStrike" cap="none">
                <a:solidFill>
                  <a:schemeClr val="lt1"/>
                </a:solidFill>
                <a:latin typeface="Arial"/>
                <a:ea typeface="Arial"/>
                <a:cs typeface="Arial"/>
                <a:sym typeface="Arial"/>
              </a:rPr>
              <a:t>FDF PARLER EN PUBLIC : ME PRÉSENTER EN 60 SECONDES </a:t>
            </a:r>
            <a:endParaRPr sz="1600" b="0" i="0" u="none" strike="noStrike" cap="none">
              <a:solidFill>
                <a:schemeClr val="lt1"/>
              </a:solidFill>
              <a:latin typeface="Arial"/>
              <a:ea typeface="Arial"/>
              <a:cs typeface="Arial"/>
              <a:sym typeface="Arial"/>
            </a:endParaRPr>
          </a:p>
          <a:p>
            <a:pPr marL="0" marR="0" lvl="0" indent="0" algn="l" rtl="0">
              <a:lnSpc>
                <a:spcPct val="110000"/>
              </a:lnSpc>
              <a:spcBef>
                <a:spcPts val="0"/>
              </a:spcBef>
              <a:spcAft>
                <a:spcPts val="0"/>
              </a:spcAft>
              <a:buClr>
                <a:schemeClr val="lt1"/>
              </a:buClr>
              <a:buSzPts val="1600"/>
              <a:buFont typeface="Arial"/>
              <a:buNone/>
            </a:pPr>
            <a:r>
              <a:rPr lang="fr-FR" sz="1600" b="0" i="0" u="none" strike="noStrike" cap="none">
                <a:solidFill>
                  <a:schemeClr val="lt1"/>
                </a:solidFill>
                <a:latin typeface="Arial"/>
                <a:ea typeface="Arial"/>
                <a:cs typeface="Arial"/>
                <a:sym typeface="Arial"/>
              </a:rPr>
              <a:t>L’ « ELEVATOR PITCH »</a:t>
            </a:r>
            <a:endParaRPr/>
          </a:p>
          <a:p>
            <a:pPr marL="0" marR="0" lvl="0" indent="0" algn="l" rtl="0">
              <a:lnSpc>
                <a:spcPct val="110000"/>
              </a:lnSpc>
              <a:spcBef>
                <a:spcPts val="0"/>
              </a:spcBef>
              <a:spcAft>
                <a:spcPts val="0"/>
              </a:spcAft>
              <a:buClr>
                <a:srgbClr val="FFFFFF"/>
              </a:buClr>
              <a:buSzPts val="1600"/>
              <a:buFont typeface="Arial"/>
              <a:buNone/>
            </a:pPr>
            <a:endParaRPr sz="1600" b="0" i="0" u="none" strike="noStrike" cap="none">
              <a:solidFill>
                <a:schemeClr val="lt1"/>
              </a:solidFill>
              <a:latin typeface="Arial"/>
              <a:ea typeface="Arial"/>
              <a:cs typeface="Arial"/>
              <a:sym typeface="Arial"/>
            </a:endParaRPr>
          </a:p>
          <a:p>
            <a:pPr marL="0" marR="0" lvl="0" indent="0" algn="l" rtl="0">
              <a:lnSpc>
                <a:spcPct val="110000"/>
              </a:lnSpc>
              <a:spcBef>
                <a:spcPts val="0"/>
              </a:spcBef>
              <a:spcAft>
                <a:spcPts val="0"/>
              </a:spcAft>
              <a:buClr>
                <a:srgbClr val="FFFFFF"/>
              </a:buClr>
              <a:buSzPts val="1600"/>
              <a:buFont typeface="Arial"/>
              <a:buNone/>
            </a:pPr>
            <a:endParaRPr sz="1600" b="0" i="0" u="none" strike="noStrike" cap="none">
              <a:solidFill>
                <a:schemeClr val="lt1"/>
              </a:solidFill>
              <a:highlight>
                <a:srgbClr val="FFFF00"/>
              </a:highlight>
              <a:latin typeface="Arial"/>
              <a:ea typeface="Arial"/>
              <a:cs typeface="Arial"/>
              <a:sym typeface="Arial"/>
            </a:endParaRPr>
          </a:p>
          <a:p>
            <a:pPr marL="0" marR="0" lvl="0" indent="0" algn="l" rtl="0">
              <a:lnSpc>
                <a:spcPct val="110000"/>
              </a:lnSpc>
              <a:spcBef>
                <a:spcPts val="0"/>
              </a:spcBef>
              <a:spcAft>
                <a:spcPts val="0"/>
              </a:spcAft>
              <a:buClr>
                <a:srgbClr val="FFFFFF"/>
              </a:buClr>
              <a:buSzPts val="1600"/>
              <a:buFont typeface="Arial"/>
              <a:buNone/>
            </a:pPr>
            <a:endParaRPr sz="1600" b="0" i="0" u="none" strike="noStrike" cap="none">
              <a:solidFill>
                <a:schemeClr val="lt1"/>
              </a:solidFill>
              <a:highlight>
                <a:srgbClr val="FFFF00"/>
              </a:highlight>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p:nvPr/>
        </p:nvSpPr>
        <p:spPr>
          <a:xfrm>
            <a:off x="395536" y="1340767"/>
            <a:ext cx="8595062" cy="286232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17375E"/>
              </a:buClr>
              <a:buSzPts val="2000"/>
              <a:buFont typeface="Arial"/>
              <a:buChar char="•"/>
            </a:pPr>
            <a:r>
              <a:rPr lang="fr-FR" sz="2000" b="1" i="0" u="none" strike="noStrike" cap="none">
                <a:solidFill>
                  <a:srgbClr val="17375E"/>
                </a:solidFill>
                <a:latin typeface="Cabin"/>
                <a:ea typeface="Cabin"/>
                <a:cs typeface="Cabin"/>
                <a:sym typeface="Cabin"/>
              </a:rPr>
              <a:t>ÉTAPE 2: </a:t>
            </a:r>
            <a:r>
              <a:rPr lang="fr-FR" sz="2000" b="0" i="0" u="none" strike="noStrike" cap="none">
                <a:solidFill>
                  <a:srgbClr val="17375E"/>
                </a:solidFill>
                <a:latin typeface="Cabin"/>
                <a:ea typeface="Cabin"/>
                <a:cs typeface="Cabin"/>
                <a:sym typeface="Cabin"/>
              </a:rPr>
              <a:t>Supprimez le jargon et les détails. Faites des phrases courtes et percutantes. Éliminez les mots inutiles.</a:t>
            </a:r>
            <a:br>
              <a:rPr lang="fr-FR" sz="2000" b="0" i="0" u="none" strike="noStrike" cap="none">
                <a:solidFill>
                  <a:srgbClr val="17375E"/>
                </a:solidFill>
                <a:latin typeface="Cabin"/>
                <a:ea typeface="Cabin"/>
                <a:cs typeface="Cabin"/>
                <a:sym typeface="Cabin"/>
              </a:rPr>
            </a:b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Reliez vos phrases les unes aux autres. Votre intervention doit couler naturellement. Ne vous précipitez pas !</a:t>
            </a:r>
            <a:br>
              <a:rPr lang="fr-FR" sz="2000" b="0" i="0" u="none" strike="noStrike" cap="none">
                <a:solidFill>
                  <a:srgbClr val="17375E"/>
                </a:solidFill>
                <a:latin typeface="Cabin"/>
                <a:ea typeface="Cabin"/>
                <a:cs typeface="Cabin"/>
                <a:sym typeface="Cabin"/>
              </a:rPr>
            </a:b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Avez-vous vraiment répondu à la question de votre auditeur: en quoi cela m’intéresse ?</a:t>
            </a:r>
            <a:br>
              <a:rPr lang="fr-FR" sz="2000" b="0" i="0" u="none" strike="noStrike" cap="none">
                <a:solidFill>
                  <a:srgbClr val="17375E"/>
                </a:solidFill>
                <a:latin typeface="Cabin"/>
                <a:ea typeface="Cabin"/>
                <a:cs typeface="Cabin"/>
                <a:sym typeface="Cabin"/>
              </a:rPr>
            </a:br>
            <a:endParaRPr sz="2000" b="0" i="0" u="none" strike="noStrike" cap="none">
              <a:solidFill>
                <a:srgbClr val="17375E"/>
              </a:solidFill>
              <a:latin typeface="Cabin"/>
              <a:ea typeface="Cabin"/>
              <a:cs typeface="Cabin"/>
              <a:sym typeface="Cabin"/>
            </a:endParaRPr>
          </a:p>
        </p:txBody>
      </p:sp>
      <p:sp>
        <p:nvSpPr>
          <p:cNvPr id="109" name="Google Shape;109;p16"/>
          <p:cNvSpPr txBox="1"/>
          <p:nvPr/>
        </p:nvSpPr>
        <p:spPr>
          <a:xfrm>
            <a:off x="260927" y="309389"/>
            <a:ext cx="7340600" cy="6500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2113A"/>
              </a:buClr>
              <a:buSzPts val="450"/>
              <a:buFont typeface="Gill Sans"/>
              <a:buNone/>
            </a:pPr>
            <a:r>
              <a:rPr lang="fr-FR" sz="1800" b="0" i="0" u="none" strike="noStrike" cap="none">
                <a:solidFill>
                  <a:srgbClr val="C2113A"/>
                </a:solidFill>
                <a:latin typeface="Gill Sans"/>
                <a:ea typeface="Gill Sans"/>
                <a:cs typeface="Gill Sans"/>
                <a:sym typeface="Gill Sans"/>
              </a:rPr>
              <a:t>EXERCICE: PRÉSENTATION RAPIDE DE VOUS</a:t>
            </a:r>
            <a:endParaRPr sz="1800" b="0" i="0" u="none" strike="noStrike" cap="none">
              <a:solidFill>
                <a:srgbClr val="C2113A"/>
              </a:solidFill>
              <a:latin typeface="Gill Sans"/>
              <a:ea typeface="Gill Sans"/>
              <a:cs typeface="Gill Sans"/>
              <a:sym typeface="Gill Sans"/>
            </a:endParaRPr>
          </a:p>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C3103A"/>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p:nvPr/>
        </p:nvSpPr>
        <p:spPr>
          <a:xfrm>
            <a:off x="323528" y="1052736"/>
            <a:ext cx="8595000" cy="424740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17375E"/>
              </a:buClr>
              <a:buSzPts val="500"/>
              <a:buFont typeface="Cabin"/>
              <a:buNone/>
            </a:pPr>
            <a:r>
              <a:rPr lang="fr-FR" sz="2000" b="0" i="0" u="none" strike="noStrike" cap="none">
                <a:solidFill>
                  <a:srgbClr val="17375E"/>
                </a:solidFill>
                <a:latin typeface="Cabin"/>
                <a:ea typeface="Cabin"/>
                <a:cs typeface="Cabin"/>
                <a:sym typeface="Cabin"/>
              </a:rPr>
              <a:t>« Bonjour, je m’appelle Meriem Lazreq, je suis étudiante en économie à l’Université Cadi Ayyad. Grâce à mon engagement en tant qu’étudiante ambassadrice du Career Center, j’ai développé des compétences solides pour la prise de parole en public et j’apprécie beaucoup aider à planifier et à promouvoir des événements. Ces expériences ont vraiment suscité mon intérêt pour le marketing, ce qui explique pourquoi je suis si heureuse de vous parler de [nom de l’organisation]. J’ai entendu dire que vous avez un programme de stage. Pouvez-vous m’en dire plus à ce sujet et sur les types de projets sur lesquels les stagiaires ont généralement la chance de travailler ? »</a:t>
            </a:r>
            <a:endParaRPr/>
          </a:p>
        </p:txBody>
      </p:sp>
      <p:sp>
        <p:nvSpPr>
          <p:cNvPr id="116" name="Google Shape;116;p17"/>
          <p:cNvSpPr txBox="1"/>
          <p:nvPr/>
        </p:nvSpPr>
        <p:spPr>
          <a:xfrm>
            <a:off x="260927" y="309389"/>
            <a:ext cx="7340600" cy="6500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2113A"/>
              </a:buClr>
              <a:buSzPts val="450"/>
              <a:buFont typeface="Gill Sans"/>
              <a:buNone/>
            </a:pPr>
            <a:r>
              <a:rPr lang="fr-FR" sz="1800" b="0" i="0" u="none" strike="noStrike" cap="none">
                <a:solidFill>
                  <a:srgbClr val="C2113A"/>
                </a:solidFill>
                <a:latin typeface="Gill Sans"/>
                <a:ea typeface="Gill Sans"/>
                <a:cs typeface="Gill Sans"/>
                <a:sym typeface="Gill Sans"/>
              </a:rPr>
              <a:t>EXEMPLES DE « ELEVATOR PITCH »</a:t>
            </a:r>
            <a:endParaRPr/>
          </a:p>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C3103A"/>
              </a:solidFill>
              <a:latin typeface="Gill Sans"/>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p:nvPr/>
        </p:nvSpPr>
        <p:spPr>
          <a:xfrm>
            <a:off x="323528" y="980728"/>
            <a:ext cx="8595062" cy="419307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17375E"/>
              </a:buClr>
              <a:buSzPts val="500"/>
              <a:buFont typeface="Cabin"/>
              <a:buNone/>
            </a:pPr>
            <a:r>
              <a:rPr lang="fr-FR" sz="2000" b="0" i="0" u="none" strike="noStrike" cap="none">
                <a:solidFill>
                  <a:srgbClr val="17375E"/>
                </a:solidFill>
                <a:latin typeface="Cabin"/>
                <a:ea typeface="Cabin"/>
                <a:cs typeface="Cabin"/>
                <a:sym typeface="Cabin"/>
              </a:rPr>
              <a:t>« Bonjour, je m’appelle Ahmed Ali, et j’étudie les sciences de l'environnement. Je suis à la recherche d’un poste qui me permettrait d'utiliser mes compétences en recherche et d'analyse. Au cours des dernières années, j'ai pu renforcer mes compétences par le biais de mon travail avec un conseil municipal sur les stratégies de conservation pour maintenir la qualité de l'eau. Plus tard, je voudrais développer des programmes scolaires sur la sensibilisation à la conservation de l'eau. J’ai lu que votre société est impliquée dans des projets de qualité de l'eau. Pouvez-vous me dire comment quelqu'un avec mon expérience pourrait postuler au sein de votre entreprise ? »</a:t>
            </a:r>
            <a:endParaRPr/>
          </a:p>
        </p:txBody>
      </p:sp>
      <p:sp>
        <p:nvSpPr>
          <p:cNvPr id="123" name="Google Shape;123;p18"/>
          <p:cNvSpPr txBox="1"/>
          <p:nvPr/>
        </p:nvSpPr>
        <p:spPr>
          <a:xfrm>
            <a:off x="260927" y="309389"/>
            <a:ext cx="7340600" cy="6500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2113A"/>
              </a:buClr>
              <a:buSzPts val="450"/>
              <a:buFont typeface="Gill Sans"/>
              <a:buNone/>
            </a:pPr>
            <a:r>
              <a:rPr lang="fr-FR" sz="1800" b="0" i="0" u="none" strike="noStrike" cap="none">
                <a:solidFill>
                  <a:srgbClr val="C2113A"/>
                </a:solidFill>
                <a:latin typeface="Gill Sans"/>
                <a:ea typeface="Gill Sans"/>
                <a:cs typeface="Gill Sans"/>
                <a:sym typeface="Gill Sans"/>
              </a:rPr>
              <a:t>EXEMPLES DE « ELEVATOR PITCH »</a:t>
            </a:r>
            <a:endParaRPr/>
          </a:p>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C3103A"/>
              </a:solidFill>
              <a:latin typeface="Gill Sans"/>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p:nvPr/>
        </p:nvSpPr>
        <p:spPr>
          <a:xfrm>
            <a:off x="395537" y="1340767"/>
            <a:ext cx="4176464" cy="286232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17375E"/>
              </a:buClr>
              <a:buSzPts val="2000"/>
              <a:buFont typeface="Arial"/>
              <a:buChar char="•"/>
            </a:pPr>
            <a:r>
              <a:rPr lang="fr-FR" sz="2000" b="1" i="0" u="none" strike="noStrike" cap="none">
                <a:solidFill>
                  <a:srgbClr val="17375E"/>
                </a:solidFill>
                <a:latin typeface="Cabin"/>
                <a:ea typeface="Cabin"/>
                <a:cs typeface="Cabin"/>
                <a:sym typeface="Cabin"/>
              </a:rPr>
              <a:t>ÉTAPE 3: </a:t>
            </a:r>
            <a:r>
              <a:rPr lang="fr-FR" sz="2000" b="0" i="0" u="none" strike="noStrike" cap="none">
                <a:solidFill>
                  <a:srgbClr val="17375E"/>
                </a:solidFill>
                <a:latin typeface="Cabin"/>
                <a:ea typeface="Cabin"/>
                <a:cs typeface="Cabin"/>
                <a:sym typeface="Cabin"/>
              </a:rPr>
              <a:t>Le Temps de pratiquer !</a:t>
            </a:r>
            <a:endParaRPr/>
          </a:p>
          <a:p>
            <a:pPr marL="342900" marR="0" lvl="0" indent="-342900" algn="l" rtl="0">
              <a:lnSpc>
                <a:spcPct val="100000"/>
              </a:lnSpc>
              <a:spcBef>
                <a:spcPts val="0"/>
              </a:spcBef>
              <a:spcAft>
                <a:spcPts val="0"/>
              </a:spcAft>
              <a:buClr>
                <a:schemeClr val="dk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Livrez votre présentation devant le groupe !</a:t>
            </a:r>
            <a:endParaRPr/>
          </a:p>
          <a:p>
            <a:pPr marL="342900" marR="0" lvl="0" indent="-342900" algn="l" rtl="0">
              <a:lnSpc>
                <a:spcPct val="100000"/>
              </a:lnSpc>
              <a:spcBef>
                <a:spcPts val="0"/>
              </a:spcBef>
              <a:spcAft>
                <a:spcPts val="0"/>
              </a:spcAft>
              <a:buClr>
                <a:schemeClr val="dk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Vos camarades de classe fourniront des commentaires.</a:t>
            </a:r>
            <a:br>
              <a:rPr lang="fr-FR" sz="2000" b="0" i="0" u="none" strike="noStrike" cap="none">
                <a:solidFill>
                  <a:srgbClr val="17375E"/>
                </a:solidFill>
                <a:latin typeface="Cabin"/>
                <a:ea typeface="Cabin"/>
                <a:cs typeface="Cabin"/>
                <a:sym typeface="Cabin"/>
              </a:rPr>
            </a:br>
            <a:endParaRPr sz="2000" b="0" i="0" u="none" strike="noStrike" cap="none">
              <a:solidFill>
                <a:srgbClr val="17375E"/>
              </a:solidFill>
              <a:latin typeface="Cabin"/>
              <a:ea typeface="Cabin"/>
              <a:cs typeface="Cabin"/>
              <a:sym typeface="Cabin"/>
            </a:endParaRPr>
          </a:p>
        </p:txBody>
      </p:sp>
      <p:sp>
        <p:nvSpPr>
          <p:cNvPr id="130" name="Google Shape;130;p19"/>
          <p:cNvSpPr txBox="1"/>
          <p:nvPr/>
        </p:nvSpPr>
        <p:spPr>
          <a:xfrm>
            <a:off x="260927" y="309389"/>
            <a:ext cx="7340600" cy="6500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2113A"/>
              </a:buClr>
              <a:buSzPts val="450"/>
              <a:buFont typeface="Gill Sans"/>
              <a:buNone/>
            </a:pPr>
            <a:r>
              <a:rPr lang="fr-FR" sz="1800" b="0" i="0" u="none" strike="noStrike" cap="none">
                <a:solidFill>
                  <a:srgbClr val="C2113A"/>
                </a:solidFill>
                <a:latin typeface="Gill Sans"/>
                <a:ea typeface="Gill Sans"/>
                <a:cs typeface="Gill Sans"/>
                <a:sym typeface="Gill Sans"/>
              </a:rPr>
              <a:t>LE TEMPS DE PRATIQUER!</a:t>
            </a:r>
            <a:endParaRPr/>
          </a:p>
        </p:txBody>
      </p:sp>
      <p:pic>
        <p:nvPicPr>
          <p:cNvPr id="131" name="Google Shape;131;p19"/>
          <p:cNvPicPr preferRelativeResize="0"/>
          <p:nvPr/>
        </p:nvPicPr>
        <p:blipFill rotWithShape="1">
          <a:blip r:embed="rId3">
            <a:alphaModFix/>
          </a:blip>
          <a:srcRect/>
          <a:stretch/>
        </p:blipFill>
        <p:spPr>
          <a:xfrm>
            <a:off x="4719582" y="1352848"/>
            <a:ext cx="4102503" cy="382295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p:nvPr/>
        </p:nvSpPr>
        <p:spPr>
          <a:xfrm>
            <a:off x="264126" y="1010245"/>
            <a:ext cx="5387993" cy="5847754"/>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Il est important de connaître votre discours par cœur.</a:t>
            </a:r>
            <a:endParaRPr/>
          </a:p>
          <a:p>
            <a:pPr marL="342900" marR="0" lvl="0" indent="-342900" algn="just" rtl="0">
              <a:lnSpc>
                <a:spcPct val="100000"/>
              </a:lnSpc>
              <a:spcBef>
                <a:spcPts val="0"/>
              </a:spcBef>
              <a:spcAft>
                <a:spcPts val="0"/>
              </a:spcAft>
              <a:buClr>
                <a:schemeClr val="dk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just"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Ecrivez-le !</a:t>
            </a:r>
            <a:endParaRPr/>
          </a:p>
          <a:p>
            <a:pPr marL="342900" marR="0" lvl="0" indent="-342900" algn="just" rtl="0">
              <a:lnSpc>
                <a:spcPct val="100000"/>
              </a:lnSpc>
              <a:spcBef>
                <a:spcPts val="0"/>
              </a:spcBef>
              <a:spcAft>
                <a:spcPts val="0"/>
              </a:spcAft>
              <a:buClr>
                <a:schemeClr val="dk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just"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Répétez-le à vive voix avec l’aide d’un ami ou en face d'un miroir.</a:t>
            </a:r>
            <a:endParaRPr sz="2000" b="0" i="0" u="none" strike="noStrike" cap="none">
              <a:solidFill>
                <a:srgbClr val="17375E"/>
              </a:solidFill>
              <a:latin typeface="Cabin"/>
              <a:ea typeface="Cabin"/>
              <a:cs typeface="Cabin"/>
              <a:sym typeface="Cabin"/>
            </a:endParaRPr>
          </a:p>
          <a:p>
            <a:pPr marL="342900" marR="0" lvl="0" indent="-342900" algn="just" rtl="0">
              <a:lnSpc>
                <a:spcPct val="100000"/>
              </a:lnSpc>
              <a:spcBef>
                <a:spcPts val="0"/>
              </a:spcBef>
              <a:spcAft>
                <a:spcPts val="0"/>
              </a:spcAft>
              <a:buClr>
                <a:schemeClr val="dk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just"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Pratiquez jusqu'à ce que vous puissiez le réciter de manière naturelle.</a:t>
            </a:r>
            <a:endParaRPr sz="2000" b="0" i="0" u="none" strike="noStrike" cap="none">
              <a:solidFill>
                <a:srgbClr val="17375E"/>
              </a:solidFill>
              <a:latin typeface="Cabin"/>
              <a:ea typeface="Cabin"/>
              <a:cs typeface="Cabin"/>
              <a:sym typeface="Cabin"/>
            </a:endParaRPr>
          </a:p>
          <a:p>
            <a:pPr marL="342900" marR="0" lvl="0" indent="-342900" algn="just" rtl="0">
              <a:lnSpc>
                <a:spcPct val="100000"/>
              </a:lnSpc>
              <a:spcBef>
                <a:spcPts val="0"/>
              </a:spcBef>
              <a:spcAft>
                <a:spcPts val="0"/>
              </a:spcAft>
              <a:buClr>
                <a:schemeClr val="dk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just"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Créer des versions différentes pour différentes situations potentielles. </a:t>
            </a:r>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just"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 Notez-les sur des cartes de visite.</a:t>
            </a:r>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chemeClr val="dk1"/>
              </a:buClr>
              <a:buSzPts val="1600"/>
              <a:buFont typeface="Arial"/>
              <a:buNone/>
            </a:pPr>
            <a:endParaRPr sz="1600" b="0" i="0" u="none" strike="noStrike" cap="none">
              <a:solidFill>
                <a:srgbClr val="24406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0"/>
          <p:cNvSpPr txBox="1"/>
          <p:nvPr/>
        </p:nvSpPr>
        <p:spPr>
          <a:xfrm>
            <a:off x="260927" y="309389"/>
            <a:ext cx="7340600" cy="6500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2113A"/>
              </a:buClr>
              <a:buSzPts val="450"/>
              <a:buFont typeface="Gill Sans"/>
              <a:buNone/>
            </a:pPr>
            <a:r>
              <a:rPr lang="fr-FR" sz="1800" b="0" i="0" u="none" strike="noStrike" cap="none">
                <a:solidFill>
                  <a:srgbClr val="C2113A"/>
                </a:solidFill>
                <a:latin typeface="Gill Sans"/>
                <a:ea typeface="Gill Sans"/>
                <a:cs typeface="Gill Sans"/>
                <a:sym typeface="Gill Sans"/>
              </a:rPr>
              <a:t>PRÉSENTATION RAPIDE DE VOUS</a:t>
            </a:r>
            <a:endParaRPr/>
          </a:p>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C3103A"/>
              </a:solidFill>
              <a:latin typeface="Gill Sans"/>
              <a:ea typeface="Gill Sans"/>
              <a:cs typeface="Gill Sans"/>
              <a:sym typeface="Gill Sans"/>
            </a:endParaRPr>
          </a:p>
        </p:txBody>
      </p:sp>
      <p:pic>
        <p:nvPicPr>
          <p:cNvPr id="139" name="Google Shape;139;p20"/>
          <p:cNvPicPr preferRelativeResize="0"/>
          <p:nvPr/>
        </p:nvPicPr>
        <p:blipFill rotWithShape="1">
          <a:blip r:embed="rId3">
            <a:alphaModFix/>
          </a:blip>
          <a:srcRect/>
          <a:stretch/>
        </p:blipFill>
        <p:spPr>
          <a:xfrm>
            <a:off x="6084167" y="1136346"/>
            <a:ext cx="2775260" cy="471794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p:nvPr/>
        </p:nvSpPr>
        <p:spPr>
          <a:xfrm>
            <a:off x="488216" y="548075"/>
            <a:ext cx="5904656" cy="8309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450"/>
              <a:buFont typeface="Gill Sans"/>
              <a:buNone/>
            </a:pPr>
            <a:r>
              <a:rPr lang="fr-FR" sz="1800" b="0" i="0" u="none" strike="noStrike" cap="none">
                <a:solidFill>
                  <a:srgbClr val="C00000"/>
                </a:solidFill>
                <a:latin typeface="Gill Sans"/>
                <a:ea typeface="Gill Sans"/>
                <a:cs typeface="Gill Sans"/>
                <a:sym typeface="Gill Sans"/>
              </a:rPr>
              <a:t>QUESTIONS?</a:t>
            </a:r>
            <a:endParaRPr/>
          </a:p>
        </p:txBody>
      </p:sp>
      <p:pic>
        <p:nvPicPr>
          <p:cNvPr id="145" name="Google Shape;145;p21"/>
          <p:cNvPicPr preferRelativeResize="0"/>
          <p:nvPr/>
        </p:nvPicPr>
        <p:blipFill rotWithShape="1">
          <a:blip r:embed="rId3">
            <a:alphaModFix/>
          </a:blip>
          <a:srcRect/>
          <a:stretch/>
        </p:blipFill>
        <p:spPr>
          <a:xfrm>
            <a:off x="1454726" y="1293091"/>
            <a:ext cx="6165272" cy="4283362"/>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p:nvPr/>
        </p:nvSpPr>
        <p:spPr>
          <a:xfrm>
            <a:off x="901700" y="2791663"/>
            <a:ext cx="7340600" cy="65003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550"/>
              <a:buFont typeface="Gill Sans"/>
              <a:buNone/>
            </a:pPr>
            <a:r>
              <a:rPr lang="fr-FR" sz="2200" b="0" i="0" u="none" strike="noStrike" cap="none">
                <a:solidFill>
                  <a:srgbClr val="FFFFFF"/>
                </a:solidFill>
                <a:latin typeface="Gill Sans"/>
                <a:ea typeface="Gill Sans"/>
                <a:cs typeface="Gill Sans"/>
                <a:sym typeface="Gill Sans"/>
              </a:rPr>
              <a:t>MERCI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8"/>
          <p:cNvSpPr/>
          <p:nvPr/>
        </p:nvSpPr>
        <p:spPr>
          <a:xfrm>
            <a:off x="311150" y="958850"/>
            <a:ext cx="2616200" cy="720724"/>
          </a:xfrm>
          <a:prstGeom prst="roundRect">
            <a:avLst>
              <a:gd name="adj" fmla="val 16667"/>
            </a:avLst>
          </a:prstGeom>
          <a:solidFill>
            <a:srgbClr val="C050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75"/>
              <a:buFont typeface="Arial"/>
              <a:buNone/>
            </a:pPr>
            <a:r>
              <a:rPr lang="fr-FR" sz="1100" b="0" i="0" u="none" strike="noStrike" cap="none">
                <a:solidFill>
                  <a:srgbClr val="FFFFFF"/>
                </a:solidFill>
                <a:latin typeface="Arial"/>
                <a:ea typeface="Arial"/>
                <a:cs typeface="Arial"/>
                <a:sym typeface="Arial"/>
              </a:rPr>
              <a:t>ENGAGEMENT</a:t>
            </a:r>
            <a:endParaRPr/>
          </a:p>
        </p:txBody>
      </p:sp>
      <p:sp>
        <p:nvSpPr>
          <p:cNvPr id="38" name="Google Shape;38;p8"/>
          <p:cNvSpPr/>
          <p:nvPr/>
        </p:nvSpPr>
        <p:spPr>
          <a:xfrm>
            <a:off x="311150" y="1987550"/>
            <a:ext cx="2616200" cy="720724"/>
          </a:xfrm>
          <a:prstGeom prst="roundRect">
            <a:avLst>
              <a:gd name="adj" fmla="val 16667"/>
            </a:avLst>
          </a:prstGeom>
          <a:solidFill>
            <a:srgbClr val="833E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75"/>
              <a:buFont typeface="Arial"/>
              <a:buNone/>
            </a:pPr>
            <a:r>
              <a:rPr lang="fr-FR" sz="1100" b="0" i="0" u="none" strike="noStrike" cap="none">
                <a:solidFill>
                  <a:srgbClr val="FFFFFF"/>
                </a:solidFill>
                <a:latin typeface="Arial"/>
                <a:ea typeface="Arial"/>
                <a:cs typeface="Arial"/>
                <a:sym typeface="Arial"/>
              </a:rPr>
              <a:t>RESPECT</a:t>
            </a:r>
            <a:endParaRPr/>
          </a:p>
        </p:txBody>
      </p:sp>
      <p:sp>
        <p:nvSpPr>
          <p:cNvPr id="39" name="Google Shape;39;p8"/>
          <p:cNvSpPr/>
          <p:nvPr/>
        </p:nvSpPr>
        <p:spPr>
          <a:xfrm>
            <a:off x="311150" y="3016250"/>
            <a:ext cx="2616200" cy="720724"/>
          </a:xfrm>
          <a:prstGeom prst="roundRect">
            <a:avLst>
              <a:gd name="adj" fmla="val 16667"/>
            </a:avLst>
          </a:prstGeom>
          <a:solidFill>
            <a:srgbClr val="1DB8D1"/>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75"/>
              <a:buFont typeface="Arial"/>
              <a:buNone/>
            </a:pPr>
            <a:r>
              <a:rPr lang="fr-FR" sz="1100" b="0" i="0" u="none" strike="noStrike" cap="none">
                <a:solidFill>
                  <a:srgbClr val="FFFFFF"/>
                </a:solidFill>
                <a:latin typeface="Arial"/>
                <a:ea typeface="Arial"/>
                <a:cs typeface="Arial"/>
                <a:sym typeface="Arial"/>
              </a:rPr>
              <a:t>COMMUNICATION POSITIVE</a:t>
            </a:r>
            <a:endParaRPr/>
          </a:p>
        </p:txBody>
      </p:sp>
      <p:sp>
        <p:nvSpPr>
          <p:cNvPr id="40" name="Google Shape;40;p8"/>
          <p:cNvSpPr/>
          <p:nvPr/>
        </p:nvSpPr>
        <p:spPr>
          <a:xfrm>
            <a:off x="311150" y="4044950"/>
            <a:ext cx="2616200" cy="720724"/>
          </a:xfrm>
          <a:prstGeom prst="roundRect">
            <a:avLst>
              <a:gd name="adj" fmla="val 16667"/>
            </a:avLst>
          </a:prstGeom>
          <a:solidFill>
            <a:srgbClr val="FC8A0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75"/>
              <a:buFont typeface="Arial"/>
              <a:buNone/>
            </a:pPr>
            <a:r>
              <a:rPr lang="fr-FR" sz="1100" b="0" i="0" u="none" strike="noStrike" cap="none">
                <a:solidFill>
                  <a:srgbClr val="FFFFFF"/>
                </a:solidFill>
                <a:latin typeface="Arial"/>
                <a:ea typeface="Arial"/>
                <a:cs typeface="Arial"/>
                <a:sym typeface="Arial"/>
              </a:rPr>
              <a:t>PROFESSIONNALISME</a:t>
            </a:r>
            <a:endParaRPr sz="1100" b="0" i="0" u="none" strike="noStrike" cap="none">
              <a:solidFill>
                <a:srgbClr val="FFFFFF"/>
              </a:solidFill>
              <a:latin typeface="Arial"/>
              <a:ea typeface="Arial"/>
              <a:cs typeface="Arial"/>
              <a:sym typeface="Arial"/>
            </a:endParaRPr>
          </a:p>
        </p:txBody>
      </p:sp>
      <p:sp>
        <p:nvSpPr>
          <p:cNvPr id="41" name="Google Shape;41;p8"/>
          <p:cNvSpPr/>
          <p:nvPr/>
        </p:nvSpPr>
        <p:spPr>
          <a:xfrm>
            <a:off x="3233738" y="958850"/>
            <a:ext cx="5489574" cy="720724"/>
          </a:xfrm>
          <a:prstGeom prst="roundRect">
            <a:avLst>
              <a:gd name="adj" fmla="val 16667"/>
            </a:avLst>
          </a:prstGeom>
          <a:noFill/>
          <a:ln w="9525" cap="flat" cmpd="sng">
            <a:solidFill>
              <a:srgbClr val="C0504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2A6C"/>
              </a:buClr>
              <a:buSzPts val="300"/>
              <a:buFont typeface="Arial"/>
              <a:buNone/>
            </a:pPr>
            <a:r>
              <a:rPr lang="fr-FR" sz="1200" b="0" i="0" u="none" strike="noStrike" cap="none">
                <a:solidFill>
                  <a:srgbClr val="002A6C"/>
                </a:solidFill>
                <a:latin typeface="Arial"/>
                <a:ea typeface="Arial"/>
                <a:cs typeface="Arial"/>
                <a:sym typeface="Arial"/>
              </a:rPr>
              <a:t>S’engager activement dans toutes les activités et discussions </a:t>
            </a:r>
            <a:endParaRPr/>
          </a:p>
        </p:txBody>
      </p:sp>
      <p:sp>
        <p:nvSpPr>
          <p:cNvPr id="42" name="Google Shape;42;p8"/>
          <p:cNvSpPr/>
          <p:nvPr/>
        </p:nvSpPr>
        <p:spPr>
          <a:xfrm>
            <a:off x="3248025" y="1989138"/>
            <a:ext cx="5487988" cy="720724"/>
          </a:xfrm>
          <a:prstGeom prst="roundRect">
            <a:avLst>
              <a:gd name="adj" fmla="val 16667"/>
            </a:avLst>
          </a:prstGeom>
          <a:noFill/>
          <a:ln w="9525" cap="flat" cmpd="sng">
            <a:solidFill>
              <a:srgbClr val="833E90"/>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0000"/>
              </a:lnSpc>
              <a:spcBef>
                <a:spcPts val="0"/>
              </a:spcBef>
              <a:spcAft>
                <a:spcPts val="0"/>
              </a:spcAft>
              <a:buClr>
                <a:srgbClr val="002A6C"/>
              </a:buClr>
              <a:buSzPts val="1200"/>
              <a:buFont typeface="Arial"/>
              <a:buChar char="-"/>
            </a:pPr>
            <a:r>
              <a:rPr lang="fr-FR" sz="1200" b="0" i="0" u="none" strike="noStrike" cap="none">
                <a:solidFill>
                  <a:srgbClr val="002A6C"/>
                </a:solidFill>
                <a:latin typeface="Arial"/>
                <a:ea typeface="Arial"/>
                <a:cs typeface="Arial"/>
                <a:sym typeface="Arial"/>
              </a:rPr>
              <a:t>Se respecter soi-même et respecter les autres. </a:t>
            </a:r>
            <a:endParaRPr/>
          </a:p>
          <a:p>
            <a:pPr marL="171450" marR="0" lvl="0" indent="-171450" algn="l" rtl="0">
              <a:lnSpc>
                <a:spcPct val="100000"/>
              </a:lnSpc>
              <a:spcBef>
                <a:spcPts val="0"/>
              </a:spcBef>
              <a:spcAft>
                <a:spcPts val="0"/>
              </a:spcAft>
              <a:buClr>
                <a:srgbClr val="002A6C"/>
              </a:buClr>
              <a:buSzPts val="1200"/>
              <a:buFont typeface="Arial"/>
              <a:buChar char="-"/>
            </a:pPr>
            <a:r>
              <a:rPr lang="fr-FR" sz="1200" b="0" i="0" u="none" strike="noStrike" cap="none">
                <a:solidFill>
                  <a:srgbClr val="002A6C"/>
                </a:solidFill>
                <a:latin typeface="Arial"/>
                <a:ea typeface="Arial"/>
                <a:cs typeface="Arial"/>
                <a:sym typeface="Arial"/>
              </a:rPr>
              <a:t>Etre attentif aux feedbacks des autres</a:t>
            </a:r>
            <a:endParaRPr/>
          </a:p>
        </p:txBody>
      </p:sp>
      <p:sp>
        <p:nvSpPr>
          <p:cNvPr id="43" name="Google Shape;43;p8"/>
          <p:cNvSpPr/>
          <p:nvPr/>
        </p:nvSpPr>
        <p:spPr>
          <a:xfrm>
            <a:off x="3248025" y="3016250"/>
            <a:ext cx="5487988" cy="720724"/>
          </a:xfrm>
          <a:prstGeom prst="roundRect">
            <a:avLst>
              <a:gd name="adj" fmla="val 16667"/>
            </a:avLst>
          </a:prstGeom>
          <a:noFill/>
          <a:ln w="9525" cap="flat" cmpd="sng">
            <a:solidFill>
              <a:srgbClr val="1DB8D1"/>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0000"/>
              </a:lnSpc>
              <a:spcBef>
                <a:spcPts val="0"/>
              </a:spcBef>
              <a:spcAft>
                <a:spcPts val="0"/>
              </a:spcAft>
              <a:buClr>
                <a:srgbClr val="002A6C"/>
              </a:buClr>
              <a:buSzPts val="1200"/>
              <a:buFont typeface="Arial"/>
              <a:buChar char="-"/>
            </a:pPr>
            <a:r>
              <a:rPr lang="fr-FR" sz="1200" b="0" i="0" u="none" strike="noStrike" cap="none">
                <a:solidFill>
                  <a:srgbClr val="002A6C"/>
                </a:solidFill>
                <a:latin typeface="Arial"/>
                <a:ea typeface="Arial"/>
                <a:cs typeface="Arial"/>
                <a:sym typeface="Arial"/>
              </a:rPr>
              <a:t>Ecouter les autres et éviter les jugements de valeurs. </a:t>
            </a:r>
            <a:endParaRPr/>
          </a:p>
          <a:p>
            <a:pPr marL="171450" marR="0" lvl="0" indent="-171450" algn="l" rtl="0">
              <a:lnSpc>
                <a:spcPct val="100000"/>
              </a:lnSpc>
              <a:spcBef>
                <a:spcPts val="0"/>
              </a:spcBef>
              <a:spcAft>
                <a:spcPts val="0"/>
              </a:spcAft>
              <a:buClr>
                <a:srgbClr val="002A6C"/>
              </a:buClr>
              <a:buSzPts val="1200"/>
              <a:buFont typeface="Arial"/>
              <a:buChar char="-"/>
            </a:pPr>
            <a:r>
              <a:rPr lang="fr-FR" sz="1200" b="0" i="0" u="none" strike="noStrike" cap="none">
                <a:solidFill>
                  <a:srgbClr val="002A6C"/>
                </a:solidFill>
                <a:latin typeface="Arial"/>
                <a:ea typeface="Arial"/>
                <a:cs typeface="Arial"/>
                <a:sym typeface="Arial"/>
              </a:rPr>
              <a:t>Participer et prendre la parole.</a:t>
            </a:r>
            <a:endParaRPr/>
          </a:p>
        </p:txBody>
      </p:sp>
      <p:sp>
        <p:nvSpPr>
          <p:cNvPr id="44" name="Google Shape;44;p8"/>
          <p:cNvSpPr/>
          <p:nvPr/>
        </p:nvSpPr>
        <p:spPr>
          <a:xfrm>
            <a:off x="3248025" y="4044950"/>
            <a:ext cx="5487988" cy="720724"/>
          </a:xfrm>
          <a:prstGeom prst="roundRect">
            <a:avLst>
              <a:gd name="adj" fmla="val 16667"/>
            </a:avLst>
          </a:prstGeom>
          <a:noFill/>
          <a:ln w="9525" cap="flat" cmpd="sng">
            <a:solidFill>
              <a:srgbClr val="FC8A0E"/>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0000"/>
              </a:lnSpc>
              <a:spcBef>
                <a:spcPts val="0"/>
              </a:spcBef>
              <a:spcAft>
                <a:spcPts val="0"/>
              </a:spcAft>
              <a:buClr>
                <a:srgbClr val="002A6C"/>
              </a:buClr>
              <a:buSzPts val="1200"/>
              <a:buFont typeface="Arial"/>
              <a:buChar char="-"/>
            </a:pPr>
            <a:r>
              <a:rPr lang="fr-FR" sz="1200" b="0" i="0" u="none" strike="noStrike" cap="none">
                <a:solidFill>
                  <a:srgbClr val="002A6C"/>
                </a:solidFill>
                <a:latin typeface="Arial"/>
                <a:ea typeface="Arial"/>
                <a:cs typeface="Arial"/>
                <a:sym typeface="Arial"/>
              </a:rPr>
              <a:t>Se comporter comme si vous étiez au travail. </a:t>
            </a:r>
            <a:endParaRPr/>
          </a:p>
          <a:p>
            <a:pPr marL="171450" marR="0" lvl="0" indent="-171450" algn="l" rtl="0">
              <a:lnSpc>
                <a:spcPct val="100000"/>
              </a:lnSpc>
              <a:spcBef>
                <a:spcPts val="0"/>
              </a:spcBef>
              <a:spcAft>
                <a:spcPts val="0"/>
              </a:spcAft>
              <a:buClr>
                <a:srgbClr val="002A6C"/>
              </a:buClr>
              <a:buSzPts val="1200"/>
              <a:buFont typeface="Arial"/>
              <a:buChar char="-"/>
            </a:pPr>
            <a:r>
              <a:rPr lang="fr-FR" sz="1200" b="0" i="0" u="none" strike="noStrike" cap="none">
                <a:solidFill>
                  <a:srgbClr val="002A6C"/>
                </a:solidFill>
                <a:latin typeface="Arial"/>
                <a:ea typeface="Arial"/>
                <a:cs typeface="Arial"/>
                <a:sym typeface="Arial"/>
              </a:rPr>
              <a:t>Etre à l’heure et éteindre votre téléphone portable.</a:t>
            </a:r>
            <a:endParaRPr/>
          </a:p>
        </p:txBody>
      </p:sp>
      <p:sp>
        <p:nvSpPr>
          <p:cNvPr id="45" name="Google Shape;45;p8"/>
          <p:cNvSpPr txBox="1"/>
          <p:nvPr/>
        </p:nvSpPr>
        <p:spPr>
          <a:xfrm>
            <a:off x="260350" y="309562"/>
            <a:ext cx="7340600" cy="6492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2113A"/>
              </a:buClr>
              <a:buSzPts val="450"/>
              <a:buFont typeface="Arial"/>
              <a:buNone/>
            </a:pPr>
            <a:r>
              <a:rPr lang="fr-FR" sz="1800" b="0" i="0" u="none" strike="noStrike" cap="none">
                <a:solidFill>
                  <a:srgbClr val="C2113A"/>
                </a:solidFill>
                <a:latin typeface="Arial"/>
                <a:ea typeface="Arial"/>
                <a:cs typeface="Arial"/>
                <a:sym typeface="Arial"/>
              </a:rPr>
              <a:t>RÈGLES DE FONCTIONNEMENT PENDANT LA FORMATION</a:t>
            </a:r>
            <a:endParaRPr/>
          </a:p>
        </p:txBody>
      </p:sp>
      <p:sp>
        <p:nvSpPr>
          <p:cNvPr id="46" name="Google Shape;46;p8"/>
          <p:cNvSpPr/>
          <p:nvPr/>
        </p:nvSpPr>
        <p:spPr>
          <a:xfrm>
            <a:off x="323850" y="5100637"/>
            <a:ext cx="2616200" cy="719136"/>
          </a:xfrm>
          <a:prstGeom prst="roundRect">
            <a:avLst>
              <a:gd name="adj" fmla="val 16667"/>
            </a:avLst>
          </a:prstGeom>
          <a:solidFill>
            <a:srgbClr val="C050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75"/>
              <a:buFont typeface="Arial"/>
              <a:buNone/>
            </a:pPr>
            <a:r>
              <a:rPr lang="fr-FR" sz="1100" b="0" i="0" u="none" strike="noStrike" cap="none">
                <a:solidFill>
                  <a:srgbClr val="FFFFFF"/>
                </a:solidFill>
                <a:latin typeface="Arial"/>
                <a:ea typeface="Arial"/>
                <a:cs typeface="Arial"/>
                <a:sym typeface="Arial"/>
              </a:rPr>
              <a:t>APPRENTISSAGE</a:t>
            </a:r>
            <a:endParaRPr/>
          </a:p>
        </p:txBody>
      </p:sp>
      <p:sp>
        <p:nvSpPr>
          <p:cNvPr id="47" name="Google Shape;47;p8"/>
          <p:cNvSpPr/>
          <p:nvPr/>
        </p:nvSpPr>
        <p:spPr>
          <a:xfrm>
            <a:off x="3246438" y="5100637"/>
            <a:ext cx="5489574" cy="719136"/>
          </a:xfrm>
          <a:prstGeom prst="roundRect">
            <a:avLst>
              <a:gd name="adj" fmla="val 16667"/>
            </a:avLst>
          </a:prstGeom>
          <a:noFill/>
          <a:ln w="9525" cap="flat" cmpd="sng">
            <a:solidFill>
              <a:srgbClr val="C0504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2A6C"/>
              </a:buClr>
              <a:buSzPts val="300"/>
              <a:buFont typeface="Arial"/>
              <a:buNone/>
            </a:pPr>
            <a:r>
              <a:rPr lang="fr-FR" sz="1200" b="0" i="0" u="none" strike="noStrike" cap="none">
                <a:solidFill>
                  <a:srgbClr val="002A6C"/>
                </a:solidFill>
                <a:latin typeface="Arial"/>
                <a:ea typeface="Arial"/>
                <a:cs typeface="Arial"/>
                <a:sym typeface="Arial"/>
              </a:rPr>
              <a:t>Apprendre et poser des questions pour clarifier votre compréhension.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9"/>
          <p:cNvSpPr txBox="1"/>
          <p:nvPr/>
        </p:nvSpPr>
        <p:spPr>
          <a:xfrm>
            <a:off x="260927" y="309389"/>
            <a:ext cx="7340600" cy="6500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2113A"/>
              </a:buClr>
              <a:buSzPts val="450"/>
              <a:buFont typeface="Gill Sans"/>
              <a:buNone/>
            </a:pPr>
            <a:r>
              <a:rPr lang="fr-FR" sz="1800" b="0" i="0" u="none" strike="noStrike" cap="none">
                <a:solidFill>
                  <a:srgbClr val="C2113A"/>
                </a:solidFill>
                <a:latin typeface="Gill Sans"/>
                <a:ea typeface="Gill Sans"/>
                <a:cs typeface="Gill Sans"/>
                <a:sym typeface="Gill Sans"/>
              </a:rPr>
              <a:t>OBJECTIFS D’APPRENTISSAGE</a:t>
            </a:r>
            <a:endParaRPr/>
          </a:p>
        </p:txBody>
      </p:sp>
      <p:sp>
        <p:nvSpPr>
          <p:cNvPr id="54" name="Google Shape;54;p9"/>
          <p:cNvSpPr txBox="1"/>
          <p:nvPr/>
        </p:nvSpPr>
        <p:spPr>
          <a:xfrm>
            <a:off x="395537" y="1484783"/>
            <a:ext cx="5760640" cy="37548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endParaRPr sz="1600" b="0" i="0" u="none" strike="noStrike" cap="none">
              <a:solidFill>
                <a:srgbClr val="17375E"/>
              </a:solidFill>
              <a:latin typeface="Cabin"/>
              <a:ea typeface="Cabin"/>
              <a:cs typeface="Cabin"/>
              <a:sym typeface="Cabin"/>
            </a:endParaRPr>
          </a:p>
          <a:p>
            <a:pPr marL="285750" marR="0" lvl="0" indent="-285750" algn="l" rtl="0">
              <a:lnSpc>
                <a:spcPct val="100000"/>
              </a:lnSpc>
              <a:spcBef>
                <a:spcPts val="0"/>
              </a:spcBef>
              <a:spcAft>
                <a:spcPts val="0"/>
              </a:spcAft>
              <a:buClr>
                <a:schemeClr val="dk1"/>
              </a:buClr>
              <a:buSzPts val="2000"/>
              <a:buFont typeface="Arial"/>
              <a:buNone/>
            </a:pPr>
            <a:endParaRPr sz="2000" b="0" i="0" u="none" strike="noStrike" cap="none">
              <a:solidFill>
                <a:srgbClr val="17375E"/>
              </a:solidFill>
              <a:latin typeface="Cabin"/>
              <a:ea typeface="Cabin"/>
              <a:cs typeface="Cabin"/>
              <a:sym typeface="Cabin"/>
            </a:endParaRPr>
          </a:p>
          <a:p>
            <a:pPr marL="285750" marR="0" lvl="0" indent="-28575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Identifier les composantes essentielles d'un </a:t>
            </a:r>
            <a:endParaRPr sz="2000" b="0" i="0" u="none" strike="noStrike" cap="none">
              <a:solidFill>
                <a:srgbClr val="17375E"/>
              </a:solidFill>
              <a:latin typeface="Cabin"/>
              <a:ea typeface="Cabin"/>
              <a:cs typeface="Cabin"/>
              <a:sym typeface="Cabin"/>
            </a:endParaRPr>
          </a:p>
          <a:p>
            <a:pPr marL="285750" marR="0" lvl="0" indent="-28575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 Elevator Pitch », y compris la compréhension du public, la clarté et la brièveté</a:t>
            </a:r>
            <a:endParaRPr/>
          </a:p>
          <a:p>
            <a:pPr marL="285750" marR="0" lvl="0" indent="-285750" algn="l" rtl="0">
              <a:lnSpc>
                <a:spcPct val="100000"/>
              </a:lnSpc>
              <a:spcBef>
                <a:spcPts val="0"/>
              </a:spcBef>
              <a:spcAft>
                <a:spcPts val="0"/>
              </a:spcAft>
              <a:buClr>
                <a:schemeClr val="dk1"/>
              </a:buClr>
              <a:buSzPts val="2000"/>
              <a:buFont typeface="Arial"/>
              <a:buNone/>
            </a:pPr>
            <a:endParaRPr sz="2000" b="0" i="0" u="none" strike="noStrike" cap="none">
              <a:solidFill>
                <a:srgbClr val="17375E"/>
              </a:solidFill>
              <a:latin typeface="Cabin"/>
              <a:ea typeface="Cabin"/>
              <a:cs typeface="Cabin"/>
              <a:sym typeface="Cabin"/>
            </a:endParaRPr>
          </a:p>
          <a:p>
            <a:pPr marL="285750" marR="0" lvl="0" indent="-28575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Créer et offrir un « Elevator Pitch » pour un employeur ou un investisseur potentiel</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17375E"/>
              </a:solidFill>
              <a:latin typeface="Cabin"/>
              <a:ea typeface="Cabin"/>
              <a:cs typeface="Cabin"/>
              <a:sym typeface="Cabin"/>
            </a:endParaRPr>
          </a:p>
          <a:p>
            <a:pPr marL="285750" marR="0" lvl="0" indent="-285750" algn="l" rtl="0">
              <a:lnSpc>
                <a:spcPct val="100000"/>
              </a:lnSpc>
              <a:spcBef>
                <a:spcPts val="0"/>
              </a:spcBef>
              <a:spcAft>
                <a:spcPts val="0"/>
              </a:spcAft>
              <a:buClr>
                <a:srgbClr val="17375E"/>
              </a:buClr>
              <a:buSzPts val="2000"/>
              <a:buFont typeface="Cabin"/>
              <a:buChar char="•"/>
            </a:pPr>
            <a:r>
              <a:rPr lang="fr-FR" sz="2000" b="0" i="0" u="none" strike="noStrike" cap="none">
                <a:solidFill>
                  <a:srgbClr val="17375E"/>
                </a:solidFill>
                <a:latin typeface="Cabin"/>
                <a:ea typeface="Cabin"/>
                <a:cs typeface="Cabin"/>
                <a:sym typeface="Cabin"/>
              </a:rPr>
              <a:t>Savoir se présenter</a:t>
            </a:r>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17375E"/>
              </a:solidFill>
              <a:latin typeface="Cabin"/>
              <a:ea typeface="Cabin"/>
              <a:cs typeface="Cabin"/>
              <a:sym typeface="Cabin"/>
            </a:endParaRPr>
          </a:p>
          <a:p>
            <a:pPr marL="285750" marR="0" lvl="0" indent="-285750" algn="l" rtl="0">
              <a:lnSpc>
                <a:spcPct val="100000"/>
              </a:lnSpc>
              <a:spcBef>
                <a:spcPts val="0"/>
              </a:spcBef>
              <a:spcAft>
                <a:spcPts val="0"/>
              </a:spcAft>
              <a:buClr>
                <a:schemeClr val="dk1"/>
              </a:buClr>
              <a:buSzPts val="1600"/>
              <a:buFont typeface="Arial"/>
              <a:buNone/>
            </a:pPr>
            <a:endParaRPr sz="1600" b="0" i="0" u="none" strike="noStrike" cap="none">
              <a:solidFill>
                <a:srgbClr val="17375E"/>
              </a:solidFill>
              <a:latin typeface="Cabin"/>
              <a:ea typeface="Cabin"/>
              <a:cs typeface="Cabin"/>
              <a:sym typeface="Cabin"/>
            </a:endParaRPr>
          </a:p>
          <a:p>
            <a:pPr marL="0" marR="0" lvl="0" indent="0" algn="l" rtl="0">
              <a:lnSpc>
                <a:spcPct val="100000"/>
              </a:lnSpc>
              <a:spcBef>
                <a:spcPts val="0"/>
              </a:spcBef>
              <a:spcAft>
                <a:spcPts val="0"/>
              </a:spcAft>
              <a:buClr>
                <a:srgbClr val="17375E"/>
              </a:buClr>
              <a:buSzPts val="400"/>
              <a:buFont typeface="Cabin"/>
              <a:buNone/>
            </a:pPr>
            <a:br>
              <a:rPr lang="fr-FR" sz="1600" b="0" i="0" u="none" strike="noStrike" cap="none">
                <a:solidFill>
                  <a:srgbClr val="17375E"/>
                </a:solidFill>
                <a:latin typeface="Cabin"/>
                <a:ea typeface="Cabin"/>
                <a:cs typeface="Cabin"/>
                <a:sym typeface="Cabin"/>
              </a:rPr>
            </a:br>
            <a:endParaRPr sz="1600" b="0" i="0" u="none" strike="noStrike" cap="none">
              <a:solidFill>
                <a:srgbClr val="17375E"/>
              </a:solidFill>
              <a:latin typeface="Cabin"/>
              <a:ea typeface="Cabin"/>
              <a:cs typeface="Cabin"/>
              <a:sym typeface="Cabin"/>
            </a:endParaRPr>
          </a:p>
          <a:p>
            <a:pPr marL="0" marR="0" lvl="0" indent="0" algn="l" rtl="0">
              <a:lnSpc>
                <a:spcPct val="100000"/>
              </a:lnSpc>
              <a:spcBef>
                <a:spcPts val="0"/>
              </a:spcBef>
              <a:spcAft>
                <a:spcPts val="0"/>
              </a:spcAft>
              <a:buClr>
                <a:schemeClr val="dk1"/>
              </a:buClr>
              <a:buSzPts val="1600"/>
              <a:buFont typeface="Arial"/>
              <a:buNone/>
            </a:pPr>
            <a:endParaRPr sz="1600" b="0" i="0" u="none" strike="noStrike" cap="none">
              <a:solidFill>
                <a:srgbClr val="17375E"/>
              </a:solidFill>
              <a:latin typeface="Cabin"/>
              <a:ea typeface="Cabin"/>
              <a:cs typeface="Cabin"/>
              <a:sym typeface="Cabin"/>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55" name="Google Shape;55;p9"/>
          <p:cNvPicPr preferRelativeResize="0"/>
          <p:nvPr/>
        </p:nvPicPr>
        <p:blipFill rotWithShape="1">
          <a:blip r:embed="rId3">
            <a:alphaModFix/>
          </a:blip>
          <a:srcRect/>
          <a:stretch/>
        </p:blipFill>
        <p:spPr>
          <a:xfrm>
            <a:off x="6047000" y="2752524"/>
            <a:ext cx="3096900" cy="3248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0"/>
          <p:cNvSpPr txBox="1"/>
          <p:nvPr/>
        </p:nvSpPr>
        <p:spPr>
          <a:xfrm>
            <a:off x="467543" y="1844824"/>
            <a:ext cx="5544615" cy="255454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On ne sait jamais où et quand on peut rencontrer un contact potentiel. </a:t>
            </a:r>
            <a:endParaRPr/>
          </a:p>
          <a:p>
            <a:pPr marL="342900" marR="0" lvl="0" indent="-342900" algn="l" rtl="0">
              <a:lnSpc>
                <a:spcPct val="100000"/>
              </a:lnSpc>
              <a:spcBef>
                <a:spcPts val="0"/>
              </a:spcBef>
              <a:spcAft>
                <a:spcPts val="0"/>
              </a:spcAft>
              <a:buClr>
                <a:schemeClr val="dk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Il est conseillé d’être toujours prêt à se présenter en quelques mots. </a:t>
            </a:r>
            <a:endParaRPr/>
          </a:p>
          <a:p>
            <a:pPr marL="342900" marR="0" lvl="0" indent="-342900" algn="l" rtl="0">
              <a:lnSpc>
                <a:spcPct val="100000"/>
              </a:lnSpc>
              <a:spcBef>
                <a:spcPts val="0"/>
              </a:spcBef>
              <a:spcAft>
                <a:spcPts val="0"/>
              </a:spcAft>
              <a:buClr>
                <a:schemeClr val="dk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Pour cela, ce que vous dites doit être court, significatif, et idéalement en </a:t>
            </a:r>
            <a:r>
              <a:rPr lang="fr-FR" sz="2000" b="1" i="0" u="none" strike="noStrike" cap="none">
                <a:solidFill>
                  <a:srgbClr val="17375E"/>
                </a:solidFill>
                <a:latin typeface="Cabin"/>
                <a:ea typeface="Cabin"/>
                <a:cs typeface="Cabin"/>
                <a:sym typeface="Cabin"/>
              </a:rPr>
              <a:t>60 secondes</a:t>
            </a:r>
            <a:r>
              <a:rPr lang="fr-FR" sz="2000" b="0" i="0" u="none" strike="noStrike" cap="none">
                <a:solidFill>
                  <a:srgbClr val="17375E"/>
                </a:solidFill>
                <a:latin typeface="Cabin"/>
                <a:ea typeface="Cabin"/>
                <a:cs typeface="Cabin"/>
                <a:sym typeface="Cabin"/>
              </a:rPr>
              <a:t>.</a:t>
            </a:r>
            <a:endParaRPr/>
          </a:p>
        </p:txBody>
      </p:sp>
      <p:sp>
        <p:nvSpPr>
          <p:cNvPr id="62" name="Google Shape;62;p10"/>
          <p:cNvSpPr txBox="1"/>
          <p:nvPr/>
        </p:nvSpPr>
        <p:spPr>
          <a:xfrm>
            <a:off x="260927" y="309389"/>
            <a:ext cx="7340600" cy="6500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2113A"/>
              </a:buClr>
              <a:buSzPts val="450"/>
              <a:buFont typeface="Gill Sans"/>
              <a:buNone/>
            </a:pPr>
            <a:r>
              <a:rPr lang="fr-FR" sz="1800" b="0" i="0" u="none" strike="noStrike" cap="none">
                <a:solidFill>
                  <a:srgbClr val="C2113A"/>
                </a:solidFill>
                <a:latin typeface="Gill Sans"/>
                <a:ea typeface="Gill Sans"/>
                <a:cs typeface="Gill Sans"/>
                <a:sym typeface="Gill Sans"/>
              </a:rPr>
              <a:t>POURQUOI DEVEZ-VOUS VOUS PRÉSENTER EN 60 SECONDES?</a:t>
            </a:r>
            <a:endParaRPr/>
          </a:p>
        </p:txBody>
      </p:sp>
      <p:pic>
        <p:nvPicPr>
          <p:cNvPr id="63" name="Google Shape;63;p10"/>
          <p:cNvPicPr preferRelativeResize="0"/>
          <p:nvPr/>
        </p:nvPicPr>
        <p:blipFill rotWithShape="1">
          <a:blip r:embed="rId3">
            <a:alphaModFix/>
          </a:blip>
          <a:srcRect/>
          <a:stretch/>
        </p:blipFill>
        <p:spPr>
          <a:xfrm>
            <a:off x="6660232" y="1106066"/>
            <a:ext cx="2219738" cy="1477513"/>
          </a:xfrm>
          <a:prstGeom prst="rect">
            <a:avLst/>
          </a:prstGeom>
          <a:noFill/>
          <a:ln>
            <a:noFill/>
          </a:ln>
        </p:spPr>
      </p:pic>
      <p:pic>
        <p:nvPicPr>
          <p:cNvPr id="64" name="Google Shape;64;p10"/>
          <p:cNvPicPr preferRelativeResize="0"/>
          <p:nvPr/>
        </p:nvPicPr>
        <p:blipFill rotWithShape="1">
          <a:blip r:embed="rId4">
            <a:alphaModFix/>
          </a:blip>
          <a:srcRect/>
          <a:stretch/>
        </p:blipFill>
        <p:spPr>
          <a:xfrm>
            <a:off x="6660231" y="4355432"/>
            <a:ext cx="2219738" cy="1539943"/>
          </a:xfrm>
          <a:prstGeom prst="rect">
            <a:avLst/>
          </a:prstGeom>
          <a:noFill/>
          <a:ln>
            <a:noFill/>
          </a:ln>
        </p:spPr>
      </p:pic>
      <p:pic>
        <p:nvPicPr>
          <p:cNvPr id="65" name="Google Shape;65;p10"/>
          <p:cNvPicPr preferRelativeResize="0"/>
          <p:nvPr/>
        </p:nvPicPr>
        <p:blipFill rotWithShape="1">
          <a:blip r:embed="rId5">
            <a:alphaModFix/>
          </a:blip>
          <a:srcRect/>
          <a:stretch/>
        </p:blipFill>
        <p:spPr>
          <a:xfrm>
            <a:off x="6660231" y="2713078"/>
            <a:ext cx="2219738" cy="14710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1"/>
          <p:cNvSpPr txBox="1"/>
          <p:nvPr/>
        </p:nvSpPr>
        <p:spPr>
          <a:xfrm>
            <a:off x="323528" y="1052736"/>
            <a:ext cx="6912767" cy="375487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L’ « Elevator Pitch » est un résumé en quelques secondes, une mini-présentation pour attirer l'attention de quelqu'un.  </a:t>
            </a:r>
            <a:endParaRPr/>
          </a:p>
          <a:p>
            <a:pPr marL="0" marR="0" lvl="0" indent="0" algn="l" rtl="0">
              <a:lnSpc>
                <a:spcPct val="100000"/>
              </a:lnSpc>
              <a:spcBef>
                <a:spcPts val="0"/>
              </a:spcBef>
              <a:spcAft>
                <a:spcPts val="0"/>
              </a:spcAft>
              <a:buClr>
                <a:srgbClr val="17375E"/>
              </a:buClr>
              <a:buSzPts val="500"/>
              <a:buFont typeface="Cabin"/>
              <a:buNone/>
            </a:pPr>
            <a:r>
              <a:rPr lang="fr-FR" sz="2000" b="0" i="0" u="none" strike="noStrike" cap="none">
                <a:solidFill>
                  <a:srgbClr val="17375E"/>
                </a:solidFill>
                <a:latin typeface="Cabin"/>
                <a:ea typeface="Cabin"/>
                <a:cs typeface="Cabin"/>
                <a:sym typeface="Cabin"/>
              </a:rPr>
              <a:t> </a:t>
            </a:r>
            <a:endParaRPr/>
          </a:p>
          <a:p>
            <a:pPr marL="342900" marR="0" lvl="0" indent="-34290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C’est un bref message clair et «commercial» à votre sujet.</a:t>
            </a:r>
            <a:endParaRPr/>
          </a:p>
          <a:p>
            <a:pPr marL="342900" marR="0" lvl="0" indent="-342900" algn="l" rtl="0">
              <a:lnSpc>
                <a:spcPct val="100000"/>
              </a:lnSpc>
              <a:spcBef>
                <a:spcPts val="0"/>
              </a:spcBef>
              <a:spcAft>
                <a:spcPts val="0"/>
              </a:spcAft>
              <a:buClr>
                <a:schemeClr val="dk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Il communique sur  qui vous êtes, ce que vous recherchez et comment vous pouvez être utile à une entreprise.</a:t>
            </a:r>
            <a:endParaRPr/>
          </a:p>
          <a:p>
            <a:pPr marL="342900" marR="0" lvl="0" indent="-342900" algn="l" rtl="0">
              <a:lnSpc>
                <a:spcPct val="100000"/>
              </a:lnSpc>
              <a:spcBef>
                <a:spcPts val="0"/>
              </a:spcBef>
              <a:spcAft>
                <a:spcPts val="0"/>
              </a:spcAft>
              <a:buClr>
                <a:schemeClr val="dk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Il dure généralement environ </a:t>
            </a:r>
            <a:r>
              <a:rPr lang="fr-FR" sz="2000" b="1" i="0" u="none" strike="noStrike" cap="none">
                <a:solidFill>
                  <a:srgbClr val="17375E"/>
                </a:solidFill>
                <a:latin typeface="Cabin"/>
                <a:ea typeface="Cabin"/>
                <a:cs typeface="Cabin"/>
                <a:sym typeface="Cabin"/>
              </a:rPr>
              <a:t>30 - 60 secondes.</a:t>
            </a:r>
            <a:endParaRPr/>
          </a:p>
          <a:p>
            <a:pPr marL="342900" marR="0" lvl="0" indent="-342900" algn="l" rtl="0">
              <a:lnSpc>
                <a:spcPct val="100000"/>
              </a:lnSpc>
              <a:spcBef>
                <a:spcPts val="0"/>
              </a:spcBef>
              <a:spcAft>
                <a:spcPts val="0"/>
              </a:spcAft>
              <a:buClr>
                <a:schemeClr val="dk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Un chercheur d’emploi doit savoir se présenter rapidement.</a:t>
            </a:r>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244061"/>
              </a:solidFill>
              <a:latin typeface="Cabin"/>
              <a:ea typeface="Cabin"/>
              <a:cs typeface="Cabin"/>
              <a:sym typeface="Cabin"/>
            </a:endParaRPr>
          </a:p>
        </p:txBody>
      </p:sp>
      <p:sp>
        <p:nvSpPr>
          <p:cNvPr id="72" name="Google Shape;72;p11"/>
          <p:cNvSpPr txBox="1"/>
          <p:nvPr/>
        </p:nvSpPr>
        <p:spPr>
          <a:xfrm>
            <a:off x="260927" y="309389"/>
            <a:ext cx="7340600" cy="6500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2113A"/>
              </a:buClr>
              <a:buSzPts val="450"/>
              <a:buFont typeface="Gill Sans"/>
              <a:buNone/>
            </a:pPr>
            <a:r>
              <a:rPr lang="fr-FR" sz="1800" b="0" i="0" u="none" strike="noStrike" cap="none">
                <a:solidFill>
                  <a:srgbClr val="C2113A"/>
                </a:solidFill>
                <a:latin typeface="Gill Sans"/>
                <a:ea typeface="Gill Sans"/>
                <a:cs typeface="Gill Sans"/>
                <a:sym typeface="Gill Sans"/>
              </a:rPr>
              <a:t>PRÉSENTATION RAPIDE DE VOUS </a:t>
            </a:r>
            <a:endParaRPr/>
          </a:p>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C3103A"/>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2"/>
          <p:cNvSpPr txBox="1"/>
          <p:nvPr/>
        </p:nvSpPr>
        <p:spPr>
          <a:xfrm>
            <a:off x="251519" y="1772816"/>
            <a:ext cx="4304538" cy="246221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Lors d'un salon d’emploi, vous pouvez utiliser votre discours pour vous présenter aux employeurs.  </a:t>
            </a:r>
            <a:endParaRPr/>
          </a:p>
          <a:p>
            <a:pPr marL="342900" marR="0" lvl="0" indent="-342900" algn="l" rtl="0">
              <a:lnSpc>
                <a:spcPct val="100000"/>
              </a:lnSpc>
              <a:spcBef>
                <a:spcPts val="0"/>
              </a:spcBef>
              <a:spcAft>
                <a:spcPts val="0"/>
              </a:spcAft>
              <a:buClr>
                <a:schemeClr val="dk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Il faut que vous soyez à l'aise et prêt à le délivrer, le moment venu.</a:t>
            </a:r>
            <a:endParaRPr/>
          </a:p>
          <a:p>
            <a:pPr marL="342900" marR="0" lvl="0" indent="-342900" algn="l" rtl="0">
              <a:lnSpc>
                <a:spcPct val="100000"/>
              </a:lnSpc>
              <a:spcBef>
                <a:spcPts val="0"/>
              </a:spcBef>
              <a:spcAft>
                <a:spcPts val="0"/>
              </a:spcAft>
              <a:buClr>
                <a:schemeClr val="dk1"/>
              </a:buClr>
              <a:buSzPts val="1600"/>
              <a:buFont typeface="Arial"/>
              <a:buNone/>
            </a:pPr>
            <a:endParaRPr sz="1600" b="0" i="0" u="none" strike="noStrike" cap="none">
              <a:solidFill>
                <a:srgbClr val="24406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79" name="Google Shape;79;p12"/>
          <p:cNvPicPr preferRelativeResize="0"/>
          <p:nvPr/>
        </p:nvPicPr>
        <p:blipFill rotWithShape="1">
          <a:blip r:embed="rId3">
            <a:alphaModFix/>
          </a:blip>
          <a:srcRect/>
          <a:stretch/>
        </p:blipFill>
        <p:spPr>
          <a:xfrm>
            <a:off x="5580112" y="1356415"/>
            <a:ext cx="3267675" cy="2303996"/>
          </a:xfrm>
          <a:prstGeom prst="rect">
            <a:avLst/>
          </a:prstGeom>
          <a:noFill/>
          <a:ln>
            <a:noFill/>
          </a:ln>
        </p:spPr>
      </p:pic>
      <p:sp>
        <p:nvSpPr>
          <p:cNvPr id="80" name="Google Shape;80;p12"/>
          <p:cNvSpPr txBox="1"/>
          <p:nvPr/>
        </p:nvSpPr>
        <p:spPr>
          <a:xfrm>
            <a:off x="260927" y="309389"/>
            <a:ext cx="7340600" cy="6500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2113A"/>
              </a:buClr>
              <a:buSzPts val="450"/>
              <a:buFont typeface="Gill Sans"/>
              <a:buNone/>
            </a:pPr>
            <a:r>
              <a:rPr lang="fr-FR" sz="1800" b="0" i="0" u="none" strike="noStrike" cap="none">
                <a:solidFill>
                  <a:srgbClr val="C2113A"/>
                </a:solidFill>
                <a:latin typeface="Gill Sans"/>
                <a:ea typeface="Gill Sans"/>
                <a:cs typeface="Gill Sans"/>
                <a:sym typeface="Gill Sans"/>
              </a:rPr>
              <a:t>PRÉSENTATION RAPIDE DE VOUS</a:t>
            </a:r>
            <a:endParaRPr/>
          </a:p>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C3103A"/>
              </a:solidFill>
              <a:latin typeface="Gill Sans"/>
              <a:ea typeface="Gill Sans"/>
              <a:cs typeface="Gill Sans"/>
              <a:sym typeface="Gill Sans"/>
            </a:endParaRPr>
          </a:p>
        </p:txBody>
      </p:sp>
      <p:pic>
        <p:nvPicPr>
          <p:cNvPr id="81" name="Google Shape;81;p12"/>
          <p:cNvPicPr preferRelativeResize="0"/>
          <p:nvPr/>
        </p:nvPicPr>
        <p:blipFill rotWithShape="1">
          <a:blip r:embed="rId4">
            <a:alphaModFix/>
          </a:blip>
          <a:srcRect/>
          <a:stretch/>
        </p:blipFill>
        <p:spPr>
          <a:xfrm>
            <a:off x="5580112" y="3819310"/>
            <a:ext cx="3267675" cy="19545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p:nvPr/>
        </p:nvSpPr>
        <p:spPr>
          <a:xfrm>
            <a:off x="323528" y="980728"/>
            <a:ext cx="5400599" cy="504753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Ne dure que 30 à 60 secondes, ne dépasse pas 150 mots et ne comporte pas plus de 10 phrases.</a:t>
            </a:r>
            <a:br>
              <a:rPr lang="fr-FR" sz="2000" b="0" i="0" u="none" strike="noStrike" cap="none">
                <a:solidFill>
                  <a:srgbClr val="17375E"/>
                </a:solidFill>
                <a:latin typeface="Cabin"/>
                <a:ea typeface="Cabin"/>
                <a:cs typeface="Cabin"/>
                <a:sym typeface="Cabin"/>
              </a:rPr>
            </a:b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Résume ce que vous êtes, ce que vous faites et pourquoi vous seriez un candidat idéal.</a:t>
            </a:r>
            <a:endParaRPr/>
          </a:p>
          <a:p>
            <a:pPr marL="342900" marR="0" lvl="0" indent="-342900" algn="l" rtl="0">
              <a:lnSpc>
                <a:spcPct val="100000"/>
              </a:lnSpc>
              <a:spcBef>
                <a:spcPts val="0"/>
              </a:spcBef>
              <a:spcAft>
                <a:spcPts val="0"/>
              </a:spcAft>
              <a:buClr>
                <a:schemeClr val="dk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Met l'accent sur les problèmes que vous résolvez et la valeur que vous ajoutez.</a:t>
            </a:r>
            <a:endParaRPr/>
          </a:p>
          <a:p>
            <a:pPr marL="342900" marR="0" lvl="0" indent="-342900" algn="l" rtl="0">
              <a:lnSpc>
                <a:spcPct val="100000"/>
              </a:lnSpc>
              <a:spcBef>
                <a:spcPts val="0"/>
              </a:spcBef>
              <a:spcAft>
                <a:spcPts val="0"/>
              </a:spcAft>
              <a:buClr>
                <a:schemeClr val="dk1"/>
              </a:buClr>
              <a:buSzPts val="2000"/>
              <a:buFont typeface="Arial"/>
              <a:buNone/>
            </a:pP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Livré dans un ton confiant (regarder la personne dans les yeux, avoir le sourire, un langage corporel approprié).</a:t>
            </a:r>
            <a:endParaRPr/>
          </a:p>
          <a:p>
            <a:pPr marL="0" marR="0" lvl="0" indent="0" algn="l" rtl="0">
              <a:lnSpc>
                <a:spcPct val="100000"/>
              </a:lnSpc>
              <a:spcBef>
                <a:spcPts val="0"/>
              </a:spcBef>
              <a:spcAft>
                <a:spcPts val="0"/>
              </a:spcAft>
              <a:buClr>
                <a:srgbClr val="17375E"/>
              </a:buClr>
              <a:buSzPts val="500"/>
              <a:buFont typeface="Cabin"/>
              <a:buNone/>
            </a:pPr>
            <a:r>
              <a:rPr lang="fr-FR" sz="2000" b="0" i="0" u="none" strike="noStrike" cap="none">
                <a:solidFill>
                  <a:srgbClr val="17375E"/>
                </a:solidFill>
                <a:latin typeface="Cabin"/>
                <a:ea typeface="Cabin"/>
                <a:cs typeface="Cabin"/>
                <a:sym typeface="Cabin"/>
              </a:rPr>
              <a:t> </a:t>
            </a:r>
            <a:endParaRPr/>
          </a:p>
          <a:p>
            <a:pPr marL="342900" marR="0" lvl="0" indent="-342900" algn="l" rtl="0">
              <a:lnSpc>
                <a:spcPct val="100000"/>
              </a:lnSpc>
              <a:spcBef>
                <a:spcPts val="0"/>
              </a:spcBef>
              <a:spcAft>
                <a:spcPts val="0"/>
              </a:spcAft>
              <a:buClr>
                <a:schemeClr val="dk1"/>
              </a:buClr>
              <a:buSzPts val="2400"/>
              <a:buFont typeface="Arial"/>
              <a:buNone/>
            </a:pPr>
            <a:endParaRPr sz="2400" b="0" i="0" u="none" strike="noStrike" cap="none">
              <a:solidFill>
                <a:srgbClr val="24406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88" name="Google Shape;88;p13"/>
          <p:cNvPicPr preferRelativeResize="0"/>
          <p:nvPr/>
        </p:nvPicPr>
        <p:blipFill rotWithShape="1">
          <a:blip r:embed="rId3">
            <a:alphaModFix/>
          </a:blip>
          <a:srcRect/>
          <a:stretch/>
        </p:blipFill>
        <p:spPr>
          <a:xfrm>
            <a:off x="6012160" y="1484783"/>
            <a:ext cx="2590800" cy="4097337"/>
          </a:xfrm>
          <a:prstGeom prst="rect">
            <a:avLst/>
          </a:prstGeom>
          <a:noFill/>
          <a:ln>
            <a:noFill/>
          </a:ln>
        </p:spPr>
      </p:pic>
      <p:sp>
        <p:nvSpPr>
          <p:cNvPr id="89" name="Google Shape;89;p13"/>
          <p:cNvSpPr txBox="1"/>
          <p:nvPr/>
        </p:nvSpPr>
        <p:spPr>
          <a:xfrm>
            <a:off x="260927" y="309389"/>
            <a:ext cx="7340600" cy="6500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2113A"/>
              </a:buClr>
              <a:buSzPts val="450"/>
              <a:buFont typeface="Gill Sans"/>
              <a:buNone/>
            </a:pPr>
            <a:r>
              <a:rPr lang="fr-FR" sz="1800" b="0" i="0" u="none" strike="noStrike" cap="none">
                <a:solidFill>
                  <a:srgbClr val="C2113A"/>
                </a:solidFill>
                <a:latin typeface="Gill Sans"/>
                <a:ea typeface="Gill Sans"/>
                <a:cs typeface="Gill Sans"/>
                <a:sym typeface="Gill Sans"/>
              </a:rPr>
              <a:t>UN BON « ELEVATOR PITCH »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p:nvPr/>
        </p:nvSpPr>
        <p:spPr>
          <a:xfrm>
            <a:off x="467543" y="2780927"/>
            <a:ext cx="8229600" cy="96202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2113A"/>
              </a:buClr>
              <a:buSzPts val="550"/>
              <a:buFont typeface="Gill Sans"/>
              <a:buNone/>
            </a:pPr>
            <a:r>
              <a:rPr lang="fr-FR" sz="2200" b="0" i="0" u="none" strike="noStrike" cap="none">
                <a:solidFill>
                  <a:srgbClr val="C2113A"/>
                </a:solidFill>
                <a:latin typeface="Gill Sans"/>
                <a:ea typeface="Gill Sans"/>
                <a:cs typeface="Gill Sans"/>
                <a:sym typeface="Gill Sans"/>
              </a:rPr>
              <a:t>MISE EN PRATIQUE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p:nvPr/>
        </p:nvSpPr>
        <p:spPr>
          <a:xfrm>
            <a:off x="467543" y="908720"/>
            <a:ext cx="8595062" cy="49859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7375E"/>
              </a:buClr>
              <a:buSzPts val="500"/>
              <a:buFont typeface="Cabin"/>
              <a:buNone/>
            </a:pPr>
            <a:r>
              <a:rPr lang="fr-FR" sz="2000" b="1" i="0" u="none" strike="noStrike" cap="none">
                <a:solidFill>
                  <a:srgbClr val="17375E"/>
                </a:solidFill>
                <a:latin typeface="Cabin"/>
                <a:ea typeface="Cabin"/>
                <a:cs typeface="Cabin"/>
                <a:sym typeface="Cabin"/>
              </a:rPr>
              <a:t>ÉTAPE 1:</a:t>
            </a:r>
            <a:r>
              <a:rPr lang="fr-FR" sz="2000" b="0" i="0" u="none" strike="noStrike" cap="none">
                <a:solidFill>
                  <a:srgbClr val="17375E"/>
                </a:solidFill>
                <a:latin typeface="Cabin"/>
                <a:ea typeface="Cabin"/>
                <a:cs typeface="Cabin"/>
                <a:sym typeface="Cabin"/>
              </a:rPr>
              <a:t> Afin de préparer une présentation qui attire l'attention et qui en dit beaucoup en peu de mots, répondez aux questions suivantes pour rédiger une phrase courte percutante :</a:t>
            </a:r>
            <a:endParaRPr/>
          </a:p>
          <a:p>
            <a:pPr marL="342900" marR="0" lvl="0" indent="-342900" algn="l" rtl="0">
              <a:lnSpc>
                <a:spcPct val="100000"/>
              </a:lnSpc>
              <a:spcBef>
                <a:spcPts val="0"/>
              </a:spcBef>
              <a:spcAft>
                <a:spcPts val="0"/>
              </a:spcAft>
              <a:buClr>
                <a:schemeClr val="dk1"/>
              </a:buClr>
              <a:buSzPts val="2000"/>
              <a:buFont typeface="Arial"/>
              <a:buNone/>
            </a:pPr>
            <a:r>
              <a:rPr lang="fr-FR" sz="2000" b="0" i="0" u="none" strike="noStrike" cap="none">
                <a:solidFill>
                  <a:srgbClr val="17375E"/>
                </a:solidFill>
                <a:latin typeface="Cabin"/>
                <a:ea typeface="Cabin"/>
                <a:cs typeface="Cabin"/>
                <a:sym typeface="Cabin"/>
              </a:rPr>
              <a:t>Objectif du Pitch</a:t>
            </a:r>
            <a:endParaRPr sz="2000" b="0" i="0" u="none" strike="noStrike" cap="none">
              <a:solidFill>
                <a:srgbClr val="17375E"/>
              </a:solidFill>
              <a:latin typeface="Cabin"/>
              <a:ea typeface="Cabin"/>
              <a:cs typeface="Cabin"/>
              <a:sym typeface="Cabin"/>
            </a:endParaRPr>
          </a:p>
          <a:p>
            <a:pPr marL="342900" marR="0" lvl="0" indent="-34290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Qui suis-je? (Présentez-vous)</a:t>
            </a:r>
            <a:endParaRPr/>
          </a:p>
          <a:p>
            <a:pPr marL="342900" marR="0" lvl="0" indent="-34290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Quel est mon cursus universitaire?</a:t>
            </a:r>
            <a:endParaRPr/>
          </a:p>
          <a:p>
            <a:pPr marL="342900" marR="0" lvl="0" indent="-34290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Qu’est-ce que j’ai fait jusqu'à présent?</a:t>
            </a:r>
            <a:endParaRPr/>
          </a:p>
          <a:p>
            <a:pPr marL="342900" marR="0" lvl="0" indent="-34290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Qu’est-ce qui me différencie des autres candidats?</a:t>
            </a:r>
            <a:endParaRPr/>
          </a:p>
          <a:p>
            <a:pPr marL="342900" marR="0" lvl="0" indent="-34290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Quelles sont mes compétences les plus solides?</a:t>
            </a:r>
            <a:endParaRPr/>
          </a:p>
          <a:p>
            <a:pPr marL="342900" marR="0" lvl="0" indent="-342900" algn="l" rtl="0">
              <a:lnSpc>
                <a:spcPct val="100000"/>
              </a:lnSpc>
              <a:spcBef>
                <a:spcPts val="0"/>
              </a:spcBef>
              <a:spcAft>
                <a:spcPts val="0"/>
              </a:spcAft>
              <a:buClr>
                <a:srgbClr val="17375E"/>
              </a:buClr>
              <a:buSzPts val="2000"/>
              <a:buFont typeface="Arial"/>
              <a:buChar char="•"/>
            </a:pPr>
            <a:r>
              <a:rPr lang="fr-FR" sz="2000" b="0" i="0" u="none" strike="noStrike" cap="none">
                <a:solidFill>
                  <a:srgbClr val="17375E"/>
                </a:solidFill>
                <a:latin typeface="Cabin"/>
                <a:ea typeface="Cabin"/>
                <a:cs typeface="Cabin"/>
                <a:sym typeface="Cabin"/>
              </a:rPr>
              <a:t>Quels avantages les employeurs peuvent-ils tirer de mes compétences?</a:t>
            </a:r>
            <a:endParaRPr/>
          </a:p>
          <a:p>
            <a:pPr marL="342900" marR="0" lvl="0" indent="-342900" algn="l" rtl="0">
              <a:lnSpc>
                <a:spcPct val="100000"/>
              </a:lnSpc>
              <a:spcBef>
                <a:spcPts val="0"/>
              </a:spcBef>
              <a:spcAft>
                <a:spcPts val="0"/>
              </a:spcAft>
              <a:buClr>
                <a:schemeClr val="dk1"/>
              </a:buClr>
              <a:buSzPts val="2000"/>
              <a:buFont typeface="Arial"/>
              <a:buNone/>
            </a:pPr>
            <a:endParaRPr sz="2000" b="0" i="0" u="none" strike="noStrike" cap="none">
              <a:solidFill>
                <a:srgbClr val="17375E"/>
              </a:solidFill>
              <a:latin typeface="Cabin"/>
              <a:ea typeface="Cabin"/>
              <a:cs typeface="Cabin"/>
              <a:sym typeface="Cabin"/>
            </a:endParaRPr>
          </a:p>
          <a:p>
            <a:pPr marL="0" marR="0" lvl="0" indent="0" algn="l" rtl="0">
              <a:lnSpc>
                <a:spcPct val="100000"/>
              </a:lnSpc>
              <a:spcBef>
                <a:spcPts val="0"/>
              </a:spcBef>
              <a:spcAft>
                <a:spcPts val="0"/>
              </a:spcAft>
              <a:buClr>
                <a:srgbClr val="17375E"/>
              </a:buClr>
              <a:buSzPts val="500"/>
              <a:buFont typeface="Cabin"/>
              <a:buNone/>
            </a:pPr>
            <a:r>
              <a:rPr lang="fr-FR" sz="2000" b="0" i="0" u="none" strike="noStrike" cap="none">
                <a:solidFill>
                  <a:srgbClr val="17375E"/>
                </a:solidFill>
                <a:latin typeface="Cabin"/>
                <a:ea typeface="Cabin"/>
                <a:cs typeface="Cabin"/>
                <a:sym typeface="Cabin"/>
              </a:rPr>
              <a:t>Lorsque vous préparez votre discours, pensez à y inclure votre nom, l'année de votre promotion, vos compétences et vos objectifs de carrière. N’indiquez pas de renseignements personnels sauf s’ils sont pertinents pour le poste que vous visez.</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2" name="Google Shape;102;p15"/>
          <p:cNvSpPr txBox="1"/>
          <p:nvPr/>
        </p:nvSpPr>
        <p:spPr>
          <a:xfrm>
            <a:off x="260927" y="309389"/>
            <a:ext cx="7340600" cy="6500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2113A"/>
              </a:buClr>
              <a:buSzPts val="450"/>
              <a:buFont typeface="Gill Sans"/>
              <a:buNone/>
            </a:pPr>
            <a:r>
              <a:rPr lang="fr-FR" sz="1800" b="0" i="0" u="none" strike="noStrike" cap="none">
                <a:solidFill>
                  <a:srgbClr val="C2113A"/>
                </a:solidFill>
                <a:latin typeface="Gill Sans"/>
                <a:ea typeface="Gill Sans"/>
                <a:cs typeface="Gill Sans"/>
                <a:sym typeface="Gill Sans"/>
              </a:rPr>
              <a:t>EXERCICE : PRÉSENTATION RAPIDE DE VOUS</a:t>
            </a:r>
            <a:endParaRPr sz="1800" b="0" i="0" u="none" strike="noStrike" cap="none">
              <a:solidFill>
                <a:srgbClr val="C2113A"/>
              </a:solidFill>
              <a:latin typeface="Gill Sans"/>
              <a:ea typeface="Gill Sans"/>
              <a:cs typeface="Gill Sans"/>
              <a:sym typeface="Gill Sans"/>
            </a:endParaRPr>
          </a:p>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C3103A"/>
              </a:solidFill>
              <a:latin typeface="Gill Sans"/>
              <a:ea typeface="Gill Sans"/>
              <a:cs typeface="Gill Sans"/>
              <a:sym typeface="Gill Sans"/>
            </a:endParaRPr>
          </a:p>
        </p:txBody>
      </p:sp>
    </p:spTree>
  </p:cSld>
  <p:clrMapOvr>
    <a:masterClrMapping/>
  </p:clrMapOvr>
</p:sld>
</file>

<file path=ppt/theme/theme1.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empty">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ck cover">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1048</Words>
  <Application>Microsoft Office PowerPoint</Application>
  <PresentationFormat>Affichage à l'écran (4:3)</PresentationFormat>
  <Paragraphs>164</Paragraphs>
  <Slides>16</Slides>
  <Notes>16</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16</vt:i4>
      </vt:variant>
    </vt:vector>
  </HeadingPairs>
  <TitlesOfParts>
    <vt:vector size="24" baseType="lpstr">
      <vt:lpstr>Arial</vt:lpstr>
      <vt:lpstr>Noto Sans Symbols</vt:lpstr>
      <vt:lpstr>Cabin</vt:lpstr>
      <vt:lpstr>Gill Sans</vt:lpstr>
      <vt:lpstr>Calibri</vt:lpstr>
      <vt:lpstr>Thème Office</vt:lpstr>
      <vt:lpstr>Content empty</vt:lpstr>
      <vt:lpstr>Back cover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Aida</dc:creator>
  <cp:lastModifiedBy>Aida Cherkaoui</cp:lastModifiedBy>
  <cp:revision>1</cp:revision>
  <dcterms:modified xsi:type="dcterms:W3CDTF">2019-11-05T12:40:57Z</dcterms:modified>
</cp:coreProperties>
</file>