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embeddedFontLst>
    <p:embeddedFont>
      <p:font typeface="Cabin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ill Sans" panose="020B0604020202020204" charset="0"/>
      <p:regular r:id="rId37"/>
      <p:bold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D247BB-9513-43EB-AD6F-7F4C90E71C00}">
  <a:tblStyle styleId="{62D247BB-9513-43EB-AD6F-7F4C90E71C0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Distribuer le tableau « Intérêts » et assister les participants pour réaliser l’activité (explication des énoncés au besoin)</a:t>
            </a:r>
            <a:endParaRPr/>
          </a:p>
        </p:txBody>
      </p:sp>
      <p:sp>
        <p:nvSpPr>
          <p:cNvPr id="145" name="Google Shape;1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Inviter les participants à donner d’autres exemples pour vérifier leur compréhension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Distribuer le tableau « Intérêts » et assister les participants pour réaliser l’activité (explication des énoncés au besoin)</a:t>
            </a:r>
            <a:endParaRPr/>
          </a:p>
        </p:txBody>
      </p:sp>
      <p:sp>
        <p:nvSpPr>
          <p:cNvPr id="161" name="Google Shape;1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/>
              <a:t>Expliquer que les deux items se recoupent et se complètent.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/>
              <a:t>Inviter les participants à donner d’autres exemples pour vérifier leur compréhension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Distribuer le tableau « Valeurs » et assister les participants pour réaliser l’activité (explication des énoncés au besoin)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Demander à l'étudiant de penser à un moment où il était très heureux dans sa vie. Lesquelles de leurs valeurs ont été respectées 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Demander-leur aussi de penser à un moment où ils étaient insatisfaits dans leur vie. Lesquelles de leurs valeurs n'ont pas été respectées ? </a:t>
            </a:r>
            <a:endParaRPr/>
          </a:p>
        </p:txBody>
      </p:sp>
      <p:sp>
        <p:nvSpPr>
          <p:cNvPr id="177" name="Google Shape;17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Expliquer que ces compétences complètent les aptitudes identifiées précédemment pour enrichir le profil du jeune et mettre en avant son potentiel vis-à-vis de son futur employeur.</a:t>
            </a:r>
            <a:endParaRPr/>
          </a:p>
        </p:txBody>
      </p:sp>
      <p:sp>
        <p:nvSpPr>
          <p:cNvPr id="185" name="Google Shape;18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Enquête NACE USA.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NB: il faudra l’actualiser chaque année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Environ 200 employeurs ont répondu à l’enquête. On remarque que ce qui est principalement attend des candidats sont des Soft Skills. D’où l’intérêt de faire ressortir ces compétences dans leurs CV.</a:t>
            </a:r>
            <a:endParaRPr/>
          </a:p>
        </p:txBody>
      </p:sp>
      <p:sp>
        <p:nvSpPr>
          <p:cNvPr id="193" name="Google Shape;19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Distribuer les fiches « Qui suis-je » et « Compétences transversales » à extraire du guide du Conseiller. Assister les participants pour réaliser l’activité (explication des énoncés au besoin)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Expliquer que le travail fait jusqu’ici doit être approfondi et que vous pouvez fournir d’autres outils pour le faire.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Fournir la fiche RIASEC et inviter les jeunes à prendre le test en séance guidée (petit groupe) pendant ou en dehors de l’atelier ou en séance individuelle.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Pour les explications de chaque type, se reporter au guide du conseiller.</a:t>
            </a:r>
            <a:endParaRPr/>
          </a:p>
        </p:txBody>
      </p:sp>
      <p:sp>
        <p:nvSpPr>
          <p:cNvPr id="215" name="Google Shape;21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Brise glace: l’objectif est d’initier les participants à l’introspection et à la verbalisation de leurs caractéristiques.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Débriffer à la fin en expliquant que c’est complexe de se connaitre mais que ça peut être très utile dans leur démarche </a:t>
            </a:r>
            <a:endParaRPr/>
          </a:p>
        </p:txBody>
      </p:sp>
      <p:sp>
        <p:nvSpPr>
          <p:cNvPr id="42" name="Google Shape;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Inviter les participants à lister les raisons possibles</a:t>
            </a:r>
            <a:endParaRPr/>
          </a:p>
        </p:txBody>
      </p:sp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Faire la synthèse et expliquer les raisons ci-dessus.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Ensuite rappeler le processus pour ceux qui ont suivi l’atelier « Planif » sinon expliquer brièvement </a:t>
            </a:r>
            <a:endParaRPr/>
          </a:p>
        </p:txBody>
      </p:sp>
      <p:sp>
        <p:nvSpPr>
          <p:cNvPr id="102" name="Google Shape;10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Aider les participants à se projeter pour comprendre l’utilité du travail</a:t>
            </a:r>
            <a:endParaRPr/>
          </a:p>
        </p:txBody>
      </p:sp>
      <p:sp>
        <p:nvSpPr>
          <p:cNvPr id="121" name="Google Shape;12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Faire le lien avec les outils où ils auront besoin de l’information produite durant cette atelier</a:t>
            </a:r>
            <a:endParaRPr/>
          </a:p>
        </p:txBody>
      </p:sp>
      <p:sp>
        <p:nvSpPr>
          <p:cNvPr id="129" name="Google Shape;1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Ici chaque exemple est décliné pour les 4 catégories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Inviter les participants à donner d’autres exemples pour vérifier leur compréhension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Cover">
  <p:cSld name="Empty 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790575"/>
            <a:ext cx="822960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4800"/>
              <a:buFont typeface="Cabin"/>
              <a:buNone/>
              <a:defRPr sz="4800" b="0" i="0" u="none" strike="noStrike" cap="none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905001"/>
            <a:ext cx="8229600" cy="415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1">
  <p:cSld name="1_Content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68300" y="1308100"/>
            <a:ext cx="8458200" cy="4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279400" y="203200"/>
            <a:ext cx="85471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833E9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33E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 cover empty">
  <p:cSld name="Back cover empt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315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0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646" y="317500"/>
            <a:ext cx="8536709" cy="4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background-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3700" y="6368470"/>
            <a:ext cx="8420100" cy="282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130335"/>
            <a:ext cx="9144000" cy="434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7" descr="background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-25400" y="5767274"/>
            <a:ext cx="9194801" cy="10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0" y="6206840"/>
            <a:ext cx="8420100" cy="28293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/>
          <p:nvPr/>
        </p:nvSpPr>
        <p:spPr>
          <a:xfrm>
            <a:off x="11731625" y="390525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eweb.org/store/2017/job-outlook-2018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/>
        </p:nvSpPr>
        <p:spPr>
          <a:xfrm>
            <a:off x="611560" y="1909763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20"/>
              <a:buFont typeface="Arial"/>
              <a:buNone/>
            </a:pPr>
            <a:r>
              <a:rPr lang="fr-FR" sz="22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FORMATION INITIALE DES CONSEILLERS ET DES MANAGERS DE CAREER CENTER </a:t>
            </a:r>
            <a:endParaRPr/>
          </a:p>
        </p:txBody>
      </p:sp>
      <p:sp>
        <p:nvSpPr>
          <p:cNvPr id="37" name="Google Shape;37;p9"/>
          <p:cNvSpPr txBox="1"/>
          <p:nvPr/>
        </p:nvSpPr>
        <p:spPr>
          <a:xfrm>
            <a:off x="577516" y="3171908"/>
            <a:ext cx="8101263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MODULE : ANIMATION DES SERVICES CLÉS D’UN CAREER CENTER : DÉLIVRER LES ATELIERS DE BASE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FDF ME CONNAÎTRE</a:t>
            </a:r>
            <a:endParaRPr sz="1600" b="0" i="0" u="none" strike="noStrike" cap="none">
              <a:solidFill>
                <a:schemeClr val="lt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4128" y="2773487"/>
            <a:ext cx="2870320" cy="303177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260927" y="30939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ACTIVITÉ 1 : DÉCOUVRIR MES INTÉRÊTS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539552" y="1164808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Choisir sans trop réfléchir dans le tableau les énoncés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Sélectionner parmi mes choix les plus pertinents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Les noter dans le tableau synthèse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Poser des questions si je n’ai pas compris un énoncé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260350" y="2311400"/>
            <a:ext cx="2700338" cy="1203325"/>
          </a:xfrm>
          <a:prstGeom prst="roundRect">
            <a:avLst>
              <a:gd name="adj" fmla="val 16667"/>
            </a:avLst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 Aptitudes 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260350" y="204788"/>
            <a:ext cx="8388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fr-FR" sz="1800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POUR ME CONNAITRE, JE DOIS EXPLORER</a:t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3259138" y="908720"/>
            <a:ext cx="5680075" cy="432048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Une aptitude est la capacité à accomplir quelque chose, un talent personnel, une facilité à apprendre un savoir faire…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Intellectuelles : chiffres et calcul/ plans et dessins/ mots et lecture…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Qualités personnelles : organisé/ objectif/ rigoureux/ patient….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Caractéristiques physiques : énergique/ endurant/ habile/ sens du rythme…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Doué pour : dessin/ chant/ danse/ sport….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3018234"/>
            <a:ext cx="3168352" cy="280625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260927" y="30939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ACTIVITÉ 2 : DÉCOUVRIR MES APTITUDES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539552" y="1164808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Choisir sans trop réfléchir dans le tableau les énoncés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Sélectionner parmi mes choix les plus pertinents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noter dans le tableau synthèse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Poser des questions si je n’ai pas compris un énoncé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/>
          <p:nvPr/>
        </p:nvSpPr>
        <p:spPr>
          <a:xfrm>
            <a:off x="260350" y="2204864"/>
            <a:ext cx="2727474" cy="1501453"/>
          </a:xfrm>
          <a:prstGeom prst="roundRect">
            <a:avLst>
              <a:gd name="adj" fmla="val 16667"/>
            </a:avLst>
          </a:prstGeom>
          <a:solidFill>
            <a:srgbClr val="D9959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 Valeurs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Besoins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60350" y="204788"/>
            <a:ext cx="8388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fr-FR" sz="1800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POUR ME CONNAITRE, JE DOIS EXPLORER</a:t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>
            <a:off x="3131840" y="620689"/>
            <a:ext cx="5951389" cy="547260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Vos valeurs, c'est ce que vous </a:t>
            </a:r>
            <a:r>
              <a:rPr lang="fr-FR" sz="1600" b="1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croyez important et essentiel</a:t>
            </a: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, ce sont les règles que vous vous donnez, les grands principes de votre vie.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Exemple de valeurs pour le choix d’un emploi :</a:t>
            </a: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C’est important pour moi de trouver un travail où je peux évoluer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C’est important pour moi de trouver un travail dans ma région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C’est important pour moi de trouver un travail où j’aurais du temps pour ma vie personnelle…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Vos besoins c’est ce qu’il vous faut pour </a:t>
            </a:r>
            <a:r>
              <a:rPr lang="fr-FR" sz="1600" b="1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vous sentir bien.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Exemple de besoins pour un choix professionnel: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Pour me sentir bien, j’ai besoin que mon travail soit stable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Pour me sentir bien, j’ai besoin que mon travail soit dans un environnement propre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Pour me sentir bien, j’ai besoin que mon travail soit en contact avec les gens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7145" y="3018234"/>
            <a:ext cx="2806254" cy="280625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260927" y="30939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ACTIVITÉ 3 : RÉFLÉCHIR À MES VALEURS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539552" y="1164808"/>
            <a:ext cx="45720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Choisir sans trop réfléchir dans le tableau les énoncés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Sélectionner parmi mes choix </a:t>
            </a:r>
            <a:r>
              <a:rPr lang="fr-FR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plus pertinents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Les noter dans le tableau synthèse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Poser des questions si je n’ai pas compris un énoncé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/>
          <p:nvPr/>
        </p:nvSpPr>
        <p:spPr>
          <a:xfrm>
            <a:off x="260350" y="2924944"/>
            <a:ext cx="2700338" cy="1181100"/>
          </a:xfrm>
          <a:prstGeom prst="roundRect">
            <a:avLst>
              <a:gd name="adj" fmla="val 16667"/>
            </a:avLst>
          </a:prstGeom>
          <a:solidFill>
            <a:srgbClr val="63242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 Compétences</a:t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260350" y="204788"/>
            <a:ext cx="8388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fr-FR" sz="1800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POUR ME CONNAITRE, JE DOIS EXPLORER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3131840" y="1556792"/>
            <a:ext cx="5680075" cy="388843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324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Il s’agit des compétences acquises à travers mon expérience personnelle (études, loisirs, bénévolat, travail).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Elles ne sont pas spécifiques à un métier, mais peuvent être transférables à différentes situations de travail.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 b="1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Savoirs faire/ habiletés à réaliser des tâches </a:t>
            </a: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: réparer un téléphone/ organiser une fête/ monter une vidéo/ gérer le budget des vacances….</a:t>
            </a:r>
            <a:endParaRPr/>
          </a:p>
          <a:p>
            <a:pPr marL="17145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 b="1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Savoirs être/ qualités personnelles </a:t>
            </a: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: minutie et curiosité/ respect du planning et leadership/ sens esthétique et créativité/ sens des responsabilités et économie….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/>
        </p:nvSpPr>
        <p:spPr>
          <a:xfrm>
            <a:off x="806896" y="5733256"/>
            <a:ext cx="8229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 </a:t>
            </a:r>
            <a:r>
              <a:rPr lang="fr-FR" sz="1400" b="1" i="1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Job Outlook 2018</a:t>
            </a:r>
            <a:r>
              <a:rPr lang="fr-FR" sz="1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National Association of Colleges and Employers</a:t>
            </a:r>
            <a:endParaRPr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260350" y="116632"/>
            <a:ext cx="8218488" cy="45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bin"/>
              <a:buNone/>
            </a:pPr>
            <a:r>
              <a:rPr lang="fr-FR" sz="2000" cap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COMPÉTENCES REQUISES PAR LES EMPLOYEURS</a:t>
            </a:r>
            <a:endParaRPr/>
          </a:p>
        </p:txBody>
      </p:sp>
      <p:graphicFrame>
        <p:nvGraphicFramePr>
          <p:cNvPr id="197" name="Google Shape;197;p24"/>
          <p:cNvGraphicFramePr/>
          <p:nvPr/>
        </p:nvGraphicFramePr>
        <p:xfrm>
          <a:off x="1475656" y="548680"/>
          <a:ext cx="3000000" cy="3000000"/>
        </p:xfrm>
        <a:graphic>
          <a:graphicData uri="http://schemas.openxmlformats.org/drawingml/2006/table">
            <a:tbl>
              <a:tblPr firstRow="1" firstCol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  <a:tableStyleId>{62D247BB-9513-43EB-AD6F-7F4C90E71C00}</a:tableStyleId>
              </a:tblPr>
              <a:tblGrid>
                <a:gridCol w="46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N°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% RÉPONDANTS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Résolution de problème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82,9%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Capacité à travailler en équipe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82,9%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Compétences en communication ( écrite 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80,3%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Direction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72,6%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Ethique au travail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68,4%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Compétences analytiques / quantitatives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67,5%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Aptitudes à la communication (verbale)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67,5%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Initiative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67,5%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Soucieux des détails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64,1%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Flexibilité / adaptabilité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60,7%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11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Compétences techniques (métier)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59,8%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12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Compétences relationnelles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54,7%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13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Compétences informatiques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48,7%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14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Compétences organisationnelles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48,7%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15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Compétences en planification stratégique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39,3%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16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La créativité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29,1%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17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Personnalité aimable/ extravertie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27,4%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18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Sens du Tact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22,2%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9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19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Compétences entrepreneuriales / preneur de risques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19,7%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20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/>
                        <a:t>La maîtrise d'une langue étrangère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4,3%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331" y="3284985"/>
            <a:ext cx="3698157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260927" y="30939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ACTIVITÉ 4 : IDENTIFIER MES COMPÉTENCES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539552" y="1164808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Reprendre mes expériences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Identifier les compétences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Compléter le tableau synthèse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Poser des questions si je n’ai pas compris un énoncé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7375E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/>
        </p:nvSpPr>
        <p:spPr>
          <a:xfrm>
            <a:off x="323528" y="198884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rPr lang="fr-FR" sz="22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AUTRES OUTILS POUR SE CONNAITRE</a:t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3356992"/>
            <a:ext cx="3042338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body" idx="2"/>
          </p:nvPr>
        </p:nvSpPr>
        <p:spPr>
          <a:xfrm>
            <a:off x="279400" y="203200"/>
            <a:ext cx="854710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fr-FR">
                <a:solidFill>
                  <a:srgbClr val="C00000"/>
                </a:solidFill>
              </a:rPr>
              <a:t>AUTRES OUTILS DE DIAGNOSTIC POUR UN TRAVAIL PLUS APPROFONDI</a:t>
            </a:r>
            <a:endParaRPr/>
          </a:p>
        </p:txBody>
      </p:sp>
      <p:pic>
        <p:nvPicPr>
          <p:cNvPr id="218" name="Google Shape;218;p27" descr="Self-exploration (Mode Protégé) - Wor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8722" t="15211" r="30131" b="4763"/>
          <a:stretch/>
        </p:blipFill>
        <p:spPr>
          <a:xfrm>
            <a:off x="4552950" y="518615"/>
            <a:ext cx="4640983" cy="56782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3851920" y="804066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RIASEC</a:t>
            </a:r>
            <a:endParaRPr/>
          </a:p>
        </p:txBody>
      </p:sp>
      <p:pic>
        <p:nvPicPr>
          <p:cNvPr id="220" name="Google Shape;220;p27" descr="riasec-diagram.png (458×20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1623929"/>
            <a:ext cx="6710748" cy="404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/>
        </p:nvSpPr>
        <p:spPr>
          <a:xfrm>
            <a:off x="260350" y="309563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RENCONTRER UN AMI / PRÉSENTER UN AMI</a:t>
            </a:r>
            <a:endParaRPr/>
          </a:p>
        </p:txBody>
      </p:sp>
      <p:sp>
        <p:nvSpPr>
          <p:cNvPr id="45" name="Google Shape;45;p10"/>
          <p:cNvSpPr txBox="1"/>
          <p:nvPr/>
        </p:nvSpPr>
        <p:spPr>
          <a:xfrm>
            <a:off x="260350" y="931863"/>
            <a:ext cx="7340600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INSTRUCTIONS :</a:t>
            </a:r>
            <a:endParaRPr sz="1800" b="0" i="0" u="none" strike="noStrike" cap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260350" y="1323975"/>
            <a:ext cx="8716963" cy="160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AutoNum type="arabicPeriod"/>
            </a:pPr>
            <a:r>
              <a:rPr lang="fr-FR"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En binôme, présentez-vous en quelques phrases (Une de vos qualités reconnue par vos proches)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800"/>
              <a:buFont typeface="Arial"/>
              <a:buAutoNum type="arabicPeriod"/>
            </a:pPr>
            <a:r>
              <a:rPr lang="fr-FR" sz="18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Le partenaire vous présentera au groupe en expliquant l’avantage d’avoir une telle qualité dans le monde professionnel</a:t>
            </a:r>
            <a:endParaRPr sz="1800" b="0" i="0" u="none" strike="noStrike" cap="none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3160713"/>
            <a:ext cx="2746375" cy="2746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48" name="Google Shape;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3202905"/>
            <a:ext cx="2746375" cy="2746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467544" y="476672"/>
            <a:ext cx="66247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C2113A"/>
                </a:solidFill>
                <a:latin typeface="Cabin"/>
                <a:ea typeface="Cabin"/>
                <a:cs typeface="Cabin"/>
                <a:sym typeface="Cabin"/>
              </a:rPr>
              <a:t>QUESTIONS ?</a:t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393" y="1772816"/>
            <a:ext cx="3526489" cy="352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/>
        </p:nvSpPr>
        <p:spPr>
          <a:xfrm>
            <a:off x="260350" y="309563"/>
            <a:ext cx="8218488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bin"/>
              <a:buNone/>
            </a:pPr>
            <a:r>
              <a:rPr lang="fr-FR" sz="2000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INSCRIVEZ-VOUS SUR NOS PROCHAINS ATELIERS</a:t>
            </a:r>
            <a:endParaRPr/>
          </a:p>
        </p:txBody>
      </p:sp>
      <p:pic>
        <p:nvPicPr>
          <p:cNvPr id="233" name="Google Shape;23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9188" y="3140968"/>
            <a:ext cx="4476174" cy="297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/>
        </p:nvSpPr>
        <p:spPr>
          <a:xfrm>
            <a:off x="260350" y="309563"/>
            <a:ext cx="8218488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bin"/>
              <a:buNone/>
            </a:pPr>
            <a:r>
              <a:rPr lang="fr-FR" sz="2000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DEMANDEZ UN RDV AVEC L’UN DE NOS CONSEILLERS</a:t>
            </a:r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 l="5114" t="21986" r="63387" b="33193"/>
          <a:stretch/>
        </p:blipFill>
        <p:spPr>
          <a:xfrm>
            <a:off x="1489274" y="1052736"/>
            <a:ext cx="5760640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09875" y="3334544"/>
            <a:ext cx="35242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2867357"/>
            <a:ext cx="3668664" cy="134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92" y="2889136"/>
            <a:ext cx="349567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/>
          <p:nvPr/>
        </p:nvSpPr>
        <p:spPr>
          <a:xfrm>
            <a:off x="260927" y="30939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REJOIGNEZ NOTRE COMMUNAUTÉ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/>
        </p:nvSpPr>
        <p:spPr>
          <a:xfrm>
            <a:off x="901700" y="2791663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ill Sans"/>
              <a:buNone/>
            </a:pPr>
            <a:r>
              <a:rPr lang="fr-FR" sz="2200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MERCI 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311150" y="958850"/>
            <a:ext cx="2616200" cy="72072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/>
          </a:p>
        </p:txBody>
      </p:sp>
      <p:sp>
        <p:nvSpPr>
          <p:cNvPr id="54" name="Google Shape;54;p11"/>
          <p:cNvSpPr/>
          <p:nvPr/>
        </p:nvSpPr>
        <p:spPr>
          <a:xfrm>
            <a:off x="311150" y="1987550"/>
            <a:ext cx="2616200" cy="720725"/>
          </a:xfrm>
          <a:prstGeom prst="roundRect">
            <a:avLst>
              <a:gd name="adj" fmla="val 16667"/>
            </a:avLst>
          </a:prstGeom>
          <a:solidFill>
            <a:srgbClr val="833E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RESPECT</a:t>
            </a:r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311150" y="3016250"/>
            <a:ext cx="2616200" cy="720725"/>
          </a:xfrm>
          <a:prstGeom prst="roundRect">
            <a:avLst>
              <a:gd name="adj" fmla="val 16667"/>
            </a:avLst>
          </a:prstGeom>
          <a:solidFill>
            <a:srgbClr val="1DB8D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 POSITIVE</a:t>
            </a: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311150" y="4044950"/>
            <a:ext cx="2616200" cy="720725"/>
          </a:xfrm>
          <a:prstGeom prst="roundRect">
            <a:avLst>
              <a:gd name="adj" fmla="val 16667"/>
            </a:avLst>
          </a:prstGeom>
          <a:solidFill>
            <a:srgbClr val="FC8A0E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PROFESSIONNALISME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1"/>
          <p:cNvSpPr/>
          <p:nvPr/>
        </p:nvSpPr>
        <p:spPr>
          <a:xfrm>
            <a:off x="3233738" y="958850"/>
            <a:ext cx="5489575" cy="7207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S’engager activement dans toutes les activités et discussions </a:t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3248025" y="1989138"/>
            <a:ext cx="5487988" cy="7207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833E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respecter soi-même et respecter les autres.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attentif aux feedbacks des autres</a:t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3248025" y="3016250"/>
            <a:ext cx="5487988" cy="7207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1DB8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Ecouter les autres et éviter les jugements de valeurs.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Participer et prendre la parole.</a:t>
            </a:r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3248025" y="4044950"/>
            <a:ext cx="5487988" cy="7207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C8A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Se comporter comme si vous étiez au travail.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Etre à l’heure et éteindre votre téléphone portable.</a:t>
            </a:r>
            <a:endParaRPr/>
          </a:p>
        </p:txBody>
      </p:sp>
      <p:sp>
        <p:nvSpPr>
          <p:cNvPr id="61" name="Google Shape;61;p11"/>
          <p:cNvSpPr txBox="1"/>
          <p:nvPr/>
        </p:nvSpPr>
        <p:spPr>
          <a:xfrm>
            <a:off x="260350" y="309563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RÈGLES DE FONCTIONNEMENT PENDANT LA FORMATION</a:t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323850" y="5100638"/>
            <a:ext cx="2616200" cy="719137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APPRENTISSAGE</a:t>
            </a:r>
            <a:endParaRPr/>
          </a:p>
        </p:txBody>
      </p:sp>
      <p:sp>
        <p:nvSpPr>
          <p:cNvPr id="63" name="Google Shape;63;p11"/>
          <p:cNvSpPr/>
          <p:nvPr/>
        </p:nvSpPr>
        <p:spPr>
          <a:xfrm>
            <a:off x="3246438" y="5100638"/>
            <a:ext cx="5489575" cy="71913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Apprendre et poser des questions pour clarifier votre compréhension.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/>
        </p:nvSpPr>
        <p:spPr>
          <a:xfrm>
            <a:off x="1846263" y="984250"/>
            <a:ext cx="6324600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COMPRENDRE L’IMPORTANCE DE BIEN SE CONNAITRE POUR FAIRE DES CHOIX ÉCLAIRÉS</a:t>
            </a:r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1846263" y="1676400"/>
            <a:ext cx="61007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DÉCOUVRIR MES INTÉRÊTS ET ENVIRONNEMENT PROFESSIONNEL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1846263" y="2322710"/>
            <a:ext cx="7297737" cy="53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IDENTIFIER MES APTITUDES ET POTENTIEL</a:t>
            </a:r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260350" y="309563"/>
            <a:ext cx="7340600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OBJECTIFS D'APPRENTISSAGE</a:t>
            </a:r>
            <a:endParaRPr/>
          </a:p>
        </p:txBody>
      </p:sp>
      <p:sp>
        <p:nvSpPr>
          <p:cNvPr id="73" name="Google Shape;73;p12" descr="List free icon"/>
          <p:cNvSpPr/>
          <p:nvPr/>
        </p:nvSpPr>
        <p:spPr>
          <a:xfrm>
            <a:off x="176213" y="-182563"/>
            <a:ext cx="1670050" cy="167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2213" y="1647825"/>
            <a:ext cx="479425" cy="479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2"/>
          <p:cNvGrpSpPr/>
          <p:nvPr/>
        </p:nvGrpSpPr>
        <p:grpSpPr>
          <a:xfrm>
            <a:off x="2232" y="4784156"/>
            <a:ext cx="9139534" cy="794742"/>
            <a:chOff x="2232" y="1182118"/>
            <a:chExt cx="9139534" cy="794742"/>
          </a:xfrm>
        </p:grpSpPr>
        <p:sp>
          <p:nvSpPr>
            <p:cNvPr id="76" name="Google Shape;76;p12"/>
            <p:cNvSpPr/>
            <p:nvPr/>
          </p:nvSpPr>
          <p:spPr>
            <a:xfrm>
              <a:off x="2232" y="1182118"/>
              <a:ext cx="1986855" cy="794742"/>
            </a:xfrm>
            <a:prstGeom prst="chevron">
              <a:avLst>
                <a:gd name="adj" fmla="val 50000"/>
              </a:avLst>
            </a:prstGeom>
            <a:solidFill>
              <a:srgbClr val="C0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 txBox="1"/>
            <p:nvPr/>
          </p:nvSpPr>
          <p:spPr>
            <a:xfrm>
              <a:off x="399603" y="1182118"/>
              <a:ext cx="1192113" cy="79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Pourquoi me connaitre ?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1790402" y="1182118"/>
              <a:ext cx="1986855" cy="794742"/>
            </a:xfrm>
            <a:prstGeom prst="chevron">
              <a:avLst>
                <a:gd name="adj" fmla="val 50000"/>
              </a:avLst>
            </a:prstGeom>
            <a:solidFill>
              <a:srgbClr val="833E9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 txBox="1"/>
            <p:nvPr/>
          </p:nvSpPr>
          <p:spPr>
            <a:xfrm>
              <a:off x="2187773" y="1182118"/>
              <a:ext cx="1192113" cy="79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 intérêts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3578571" y="1182118"/>
              <a:ext cx="1986855" cy="794742"/>
            </a:xfrm>
            <a:prstGeom prst="chevron">
              <a:avLst>
                <a:gd name="adj" fmla="val 50000"/>
              </a:avLst>
            </a:pr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2"/>
            <p:cNvSpPr txBox="1"/>
            <p:nvPr/>
          </p:nvSpPr>
          <p:spPr>
            <a:xfrm>
              <a:off x="3975942" y="1182118"/>
              <a:ext cx="1192113" cy="79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 Aptitudes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5366741" y="1182118"/>
              <a:ext cx="1986855" cy="794742"/>
            </a:xfrm>
            <a:prstGeom prst="chevron">
              <a:avLst>
                <a:gd name="adj" fmla="val 50000"/>
              </a:avLst>
            </a:prstGeom>
            <a:solidFill>
              <a:srgbClr val="FC750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2"/>
            <p:cNvSpPr txBox="1"/>
            <p:nvPr/>
          </p:nvSpPr>
          <p:spPr>
            <a:xfrm>
              <a:off x="5764112" y="1182118"/>
              <a:ext cx="1192113" cy="79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 valeurs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7154911" y="1182118"/>
              <a:ext cx="1986855" cy="794742"/>
            </a:xfrm>
            <a:prstGeom prst="chevron">
              <a:avLst>
                <a:gd name="adj" fmla="val 50000"/>
              </a:avLst>
            </a:prstGeom>
            <a:solidFill>
              <a:srgbClr val="C0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2"/>
            <p:cNvSpPr txBox="1"/>
            <p:nvPr/>
          </p:nvSpPr>
          <p:spPr>
            <a:xfrm>
              <a:off x="7552282" y="1182118"/>
              <a:ext cx="1192113" cy="794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Mes compétences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2"/>
          <p:cNvSpPr txBox="1"/>
          <p:nvPr/>
        </p:nvSpPr>
        <p:spPr>
          <a:xfrm>
            <a:off x="1858963" y="3594502"/>
            <a:ext cx="55895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LISTER MES COMPÉTENCES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988" y="2282825"/>
            <a:ext cx="5238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9988" y="3443659"/>
            <a:ext cx="631825" cy="6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8875" y="2852936"/>
            <a:ext cx="547688" cy="5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/>
          <p:nvPr/>
        </p:nvSpPr>
        <p:spPr>
          <a:xfrm>
            <a:off x="1954213" y="2823275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RÉFLÉCHIR À MES VALEURS EN LIEN AVEC MA FUTURE CARRIÈRE</a:t>
            </a:r>
            <a:endParaRPr/>
          </a:p>
        </p:txBody>
      </p:sp>
      <p:pic>
        <p:nvPicPr>
          <p:cNvPr id="91" name="Google Shape;91;p12" descr="Clipart - &lt;strong&gt;Idee&lt;/strong&gt; / ide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0079" y="908720"/>
            <a:ext cx="603609" cy="61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832" y="2060848"/>
            <a:ext cx="3031777" cy="303177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260927" y="30939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POURQUOI APPRENDRE A SE CONNAITRE ?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/>
        </p:nvSpPr>
        <p:spPr>
          <a:xfrm>
            <a:off x="260927" y="299451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POURQUOI APPRENDRE A SE CONNAITRE ?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39552" y="836712"/>
            <a:ext cx="4572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Savoir ce que je veux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Faire les bons choix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Prendre les bonnes décisions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Faire ce que j’aime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 Gagner en confiance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✓"/>
            </a:pPr>
            <a:r>
              <a:rPr lang="fr-FR" sz="2400">
                <a:solidFill>
                  <a:srgbClr val="17375E"/>
                </a:solidFill>
                <a:latin typeface="Cabin"/>
                <a:ea typeface="Cabin"/>
                <a:cs typeface="Cabin"/>
                <a:sym typeface="Cabin"/>
              </a:rPr>
              <a:t>…</a:t>
            </a:r>
            <a:endParaRPr/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6" y="3789040"/>
            <a:ext cx="2304256" cy="23042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4"/>
          <p:cNvGrpSpPr/>
          <p:nvPr/>
        </p:nvGrpSpPr>
        <p:grpSpPr>
          <a:xfrm>
            <a:off x="4822262" y="2259766"/>
            <a:ext cx="3149018" cy="3128354"/>
            <a:chOff x="1114358" y="198918"/>
            <a:chExt cx="3149018" cy="3128354"/>
          </a:xfrm>
        </p:grpSpPr>
        <p:sp>
          <p:nvSpPr>
            <p:cNvPr id="108" name="Google Shape;108;p14"/>
            <p:cNvSpPr/>
            <p:nvPr/>
          </p:nvSpPr>
          <p:spPr>
            <a:xfrm>
              <a:off x="1114358" y="198918"/>
              <a:ext cx="1573520" cy="15490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1575231" y="652618"/>
              <a:ext cx="1112647" cy="1095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Moi</a:t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 rot="5400000">
              <a:off x="2735583" y="234256"/>
              <a:ext cx="1527793" cy="15277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2735583" y="681736"/>
              <a:ext cx="1080313" cy="1080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 monde du travail</a:t>
              </a: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 rot="10800000">
              <a:off x="2735583" y="1799479"/>
              <a:ext cx="1527793" cy="15277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2735583" y="1799479"/>
              <a:ext cx="1080313" cy="1080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Mon  Projet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professionnel</a:t>
              </a: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 rot="-5400000">
              <a:off x="1137222" y="1799479"/>
              <a:ext cx="1527793" cy="15277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1584702" y="1799479"/>
              <a:ext cx="1080313" cy="1080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Action</a:t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2444966" y="1446640"/>
              <a:ext cx="527494" cy="4586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E7CFC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 rot="10800000">
              <a:off x="2453379" y="1623060"/>
              <a:ext cx="527494" cy="4586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E7CFC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/>
        </p:nvSpPr>
        <p:spPr>
          <a:xfrm>
            <a:off x="260927" y="30939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QUELLE RELATION AVEC MON PROJET DE CARRIÈRE ?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283022" y="2276872"/>
            <a:ext cx="65212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 connaître est la première étape d’un projet de carrière, ça permet à l’étudiant d’être bien outillé pour les prochaines étapes.</a:t>
            </a:r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2996952"/>
            <a:ext cx="4634793" cy="3036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/>
        </p:nvSpPr>
        <p:spPr>
          <a:xfrm>
            <a:off x="1" y="1700808"/>
            <a:ext cx="8388424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rgbClr val="244061"/>
                </a:solidFill>
                <a:latin typeface="Cabin"/>
                <a:ea typeface="Cabin"/>
                <a:cs typeface="Cabin"/>
                <a:sym typeface="Cabin"/>
              </a:rPr>
              <a:t>Rédiger mon CV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4406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rgbClr val="244061"/>
                </a:solidFill>
                <a:latin typeface="Cabin"/>
                <a:ea typeface="Cabin"/>
                <a:cs typeface="Cabin"/>
                <a:sym typeface="Cabin"/>
              </a:rPr>
              <a:t>Rédiger ma Lettre de Motivation</a:t>
            </a:r>
            <a:endParaRPr sz="2000">
              <a:solidFill>
                <a:srgbClr val="24406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4406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rgbClr val="244061"/>
                </a:solidFill>
                <a:latin typeface="Cabin"/>
                <a:ea typeface="Cabin"/>
                <a:cs typeface="Cabin"/>
                <a:sym typeface="Cabin"/>
              </a:rPr>
              <a:t>Répondre à une annonce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rial"/>
              <a:buChar char="•"/>
            </a:pPr>
            <a:r>
              <a:rPr lang="fr-FR" sz="2000">
                <a:solidFill>
                  <a:srgbClr val="244061"/>
                </a:solidFill>
                <a:latin typeface="Cabin"/>
                <a:ea typeface="Cabin"/>
                <a:cs typeface="Cabin"/>
                <a:sym typeface="Cabin"/>
              </a:rPr>
              <a:t>Préparer un entretien de recrutement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4406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rgbClr val="24406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60927" y="309390"/>
            <a:ext cx="7340600" cy="65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Gill Sans"/>
              <a:buNone/>
            </a:pPr>
            <a:r>
              <a:rPr lang="fr-FR" sz="1800" cap="none">
                <a:solidFill>
                  <a:srgbClr val="C2113A"/>
                </a:solidFill>
                <a:latin typeface="Gill Sans"/>
                <a:ea typeface="Gill Sans"/>
                <a:cs typeface="Gill Sans"/>
                <a:sym typeface="Gill Sans"/>
              </a:rPr>
              <a:t>COMMENT S’EN SERVIR POUR MON PROJET DE CARRIÈRE</a:t>
            </a:r>
            <a:endParaRPr sz="1800" i="0" cap="none">
              <a:solidFill>
                <a:srgbClr val="C3103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984" y="2708920"/>
            <a:ext cx="4519017" cy="339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/>
          <p:nvPr/>
        </p:nvSpPr>
        <p:spPr>
          <a:xfrm>
            <a:off x="260350" y="1819721"/>
            <a:ext cx="2700338" cy="14652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 Intérêts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260350" y="204788"/>
            <a:ext cx="8388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2113A"/>
              </a:buClr>
              <a:buSzPts val="1800"/>
              <a:buFont typeface="Arial"/>
              <a:buNone/>
            </a:pPr>
            <a:r>
              <a:rPr lang="fr-FR" sz="1800" cap="none">
                <a:solidFill>
                  <a:srgbClr val="C2113A"/>
                </a:solidFill>
                <a:latin typeface="Arial"/>
                <a:ea typeface="Arial"/>
                <a:cs typeface="Arial"/>
                <a:sym typeface="Arial"/>
              </a:rPr>
              <a:t>POUR ME CONNAITRE, JE DOIS EXPLORER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3259138" y="727075"/>
            <a:ext cx="5667375" cy="471814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050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C'est ce qui me plaît, ce qui m'attire, c'est une préférence vécue.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Environnement de travail : Usine de production/ laboratoire/Magasin IT/ Hôpital….;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Type d’activité : Gérer la production/ Faire des analyses/ Vendre des produits/ Examiner des malades..;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Capacités à : manipuler les chiffres/ être minutieux et précis/ négocier et argumenter/ aider les gens…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A6C"/>
              </a:buClr>
              <a:buSzPts val="1600"/>
              <a:buFont typeface="Arial"/>
              <a:buChar char="•"/>
            </a:pPr>
            <a:r>
              <a:rPr lang="fr-FR" sz="1600">
                <a:solidFill>
                  <a:srgbClr val="002A6C"/>
                </a:solidFill>
                <a:latin typeface="Arial"/>
                <a:ea typeface="Arial"/>
                <a:cs typeface="Arial"/>
                <a:sym typeface="Arial"/>
              </a:rPr>
              <a:t>Disciplines : gestion/ Biologie/ Commerce/ Médecine….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2A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empty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ck cover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Microsoft Office PowerPoint</Application>
  <PresentationFormat>Affichage à l'écran (4:3)</PresentationFormat>
  <Paragraphs>244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Source Sans Pro</vt:lpstr>
      <vt:lpstr>Arial</vt:lpstr>
      <vt:lpstr>Noto Sans Symbols</vt:lpstr>
      <vt:lpstr>Cabin</vt:lpstr>
      <vt:lpstr>Gill Sans</vt:lpstr>
      <vt:lpstr>Calibri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Aida</dc:creator>
  <cp:lastModifiedBy>Aida Cherkaoui</cp:lastModifiedBy>
  <cp:revision>1</cp:revision>
  <dcterms:modified xsi:type="dcterms:W3CDTF">2019-11-05T12:15:44Z</dcterms:modified>
</cp:coreProperties>
</file>