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1" r:id="rId3"/>
    <p:sldMasterId id="2147483662" r:id="rId4"/>
    <p:sldMasterId id="2147483663" r:id="rId5"/>
    <p:sldMasterId id="2147483664" r:id="rId6"/>
    <p:sldMasterId id="2147483665" r:id="rId7"/>
    <p:sldMasterId id="2147483666" r:id="rId8"/>
  </p:sldMasterIdLst>
  <p:notesMasterIdLst>
    <p:notesMasterId r:id="rId31"/>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x="9144000" cy="6858000" type="screen4x3"/>
  <p:notesSz cx="7315200" cy="9601200"/>
  <p:embeddedFontLst>
    <p:embeddedFont>
      <p:font typeface="Cabin"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Gill Sans" panose="020B0604020202020204" charset="0"/>
      <p:regular r:id="rId40"/>
      <p:bold r:id="rId41"/>
    </p:embeddedFont>
    <p:embeddedFont>
      <p:font typeface="Source Sans Pro" panose="020B05030304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69919" cy="480060"/>
          </a:xfrm>
          <a:prstGeom prst="rect">
            <a:avLst/>
          </a:prstGeom>
          <a:noFill/>
          <a:ln>
            <a:noFill/>
          </a:ln>
        </p:spPr>
        <p:txBody>
          <a:bodyPr spcFirstLastPara="1" wrap="square" lIns="96625" tIns="96625" rIns="96625" bIns="966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19" cy="480060"/>
          </a:xfrm>
          <a:prstGeom prst="rect">
            <a:avLst/>
          </a:prstGeom>
          <a:noFill/>
          <a:ln>
            <a:noFill/>
          </a:ln>
        </p:spPr>
        <p:txBody>
          <a:bodyPr spcFirstLastPara="1" wrap="square" lIns="96625" tIns="96625" rIns="96625" bIns="96625" anchor="t" anchorCtr="0">
            <a:noAutofit/>
          </a:bodyPr>
          <a:lstStyle>
            <a:lvl1pPr marR="0" lvl="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lvl1pPr marL="457200" marR="0" lvl="0"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119472"/>
            <a:ext cx="3169919" cy="480060"/>
          </a:xfrm>
          <a:prstGeom prst="rect">
            <a:avLst/>
          </a:prstGeom>
          <a:noFill/>
          <a:ln>
            <a:noFill/>
          </a:ln>
        </p:spPr>
        <p:txBody>
          <a:bodyPr spcFirstLastPara="1" wrap="square" lIns="96625" tIns="96625" rIns="96625" bIns="96625" anchor="b"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325"/>
              <a:buFont typeface="Arial"/>
              <a:buNone/>
            </a:pPr>
            <a:fld id="{00000000-1234-1234-1234-123412341234}" type="slidenum">
              <a:rPr lang="fr-FR" sz="1300" b="0" i="0" u="none" strike="noStrike" cap="none">
                <a:solidFill>
                  <a:srgbClr val="000000"/>
                </a:solidFill>
                <a:latin typeface="Arial"/>
                <a:ea typeface="Arial"/>
                <a:cs typeface="Arial"/>
                <a:sym typeface="Arial"/>
              </a:rPr>
              <a:t>‹N°›</a:t>
            </a:fld>
            <a:endParaRPr sz="13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31521" y="4560570"/>
            <a:ext cx="5852159" cy="432054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Expliquez que nous allons faire un exercice pour rechercher l’information afin d’identifier le secteur et le type d'entreprise dans lequel vous pourriez être intéressé de travailler. </a:t>
            </a:r>
            <a:endParaRPr/>
          </a:p>
          <a:p>
            <a:pPr marL="0" marR="0" lvl="0" indent="0" algn="l" rtl="0">
              <a:spcBef>
                <a:spcPts val="0"/>
              </a:spcBef>
              <a:spcAft>
                <a:spcPts val="0"/>
              </a:spcAft>
              <a:buClr>
                <a:schemeClr val="dk1"/>
              </a:buClr>
              <a:buSzPts val="1900"/>
              <a:buFont typeface="Arial"/>
              <a:buNone/>
            </a:pPr>
            <a:r>
              <a:rPr lang="fr-FR" sz="1900"/>
              <a:t>Voir détail activité sur le handout</a:t>
            </a:r>
            <a:endParaRPr/>
          </a:p>
        </p:txBody>
      </p:sp>
      <p:sp>
        <p:nvSpPr>
          <p:cNvPr id="222" name="Google Shape;222;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Expliquez que nous allons faire un exercice pour rechercher l’information afin d’identifier le secteur et le type d'entreprise dans lequel vous êtes le plus susceptible d’exceller.</a:t>
            </a:r>
            <a:endParaRPr/>
          </a:p>
          <a:p>
            <a:pPr marL="0" marR="0" lvl="0" indent="0" algn="l" rtl="0">
              <a:spcBef>
                <a:spcPts val="0"/>
              </a:spcBef>
              <a:spcAft>
                <a:spcPts val="0"/>
              </a:spcAft>
              <a:buClr>
                <a:schemeClr val="dk1"/>
              </a:buClr>
              <a:buSzPts val="1900"/>
              <a:buFont typeface="Arial"/>
              <a:buNone/>
            </a:pPr>
            <a:r>
              <a:rPr lang="fr-FR" sz="1900"/>
              <a:t>Voir détail activité sur le handout (la recherche peut se faire en binôme pour gagner du temps)</a:t>
            </a:r>
            <a:endParaRPr/>
          </a:p>
        </p:txBody>
      </p:sp>
      <p:sp>
        <p:nvSpPr>
          <p:cNvPr id="229" name="Google Shape;229;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Demandez à la classe, quels secteurs industriels a annoncé le gouvernement marocain comme étant « des secteurs prometteurs » ?  Demandez aux étudiants de donner leurs réponses. Ensuite révélez les réponses. Faire référence aux analyses industrielles du projet USAID Career Center.</a:t>
            </a:r>
            <a:endParaRPr sz="1900"/>
          </a:p>
          <a:p>
            <a:pPr marL="0" marR="0" lvl="0" indent="0" algn="l" rtl="0">
              <a:spcBef>
                <a:spcPts val="0"/>
              </a:spcBef>
              <a:spcAft>
                <a:spcPts val="0"/>
              </a:spcAft>
              <a:buClr>
                <a:schemeClr val="dk1"/>
              </a:buClr>
              <a:buSzPts val="1900"/>
              <a:buFont typeface="Arial"/>
              <a:buNone/>
            </a:pPr>
            <a:endParaRPr sz="1900"/>
          </a:p>
          <a:p>
            <a:pPr marL="0" marR="0" lvl="0" indent="0" algn="l" rtl="0">
              <a:spcBef>
                <a:spcPts val="0"/>
              </a:spcBef>
              <a:spcAft>
                <a:spcPts val="0"/>
              </a:spcAft>
              <a:buClr>
                <a:schemeClr val="dk1"/>
              </a:buClr>
              <a:buSzPts val="1900"/>
              <a:buFont typeface="Arial"/>
              <a:buNone/>
            </a:pPr>
            <a:r>
              <a:rPr lang="fr-FR" sz="1900"/>
              <a:t>Rappelez aux étudiants que ces secteurs auront une variété de types d'emplois différents afin qu'ils envisagent de voir s'ils peuvent trouver un travail de rêve dans un secteur qui connaît une croissance.</a:t>
            </a:r>
            <a:endParaRPr sz="1900"/>
          </a:p>
          <a:p>
            <a:pPr marL="0" marR="0" lvl="0" indent="0" algn="l" rtl="0">
              <a:spcBef>
                <a:spcPts val="0"/>
              </a:spcBef>
              <a:spcAft>
                <a:spcPts val="0"/>
              </a:spcAft>
              <a:buClr>
                <a:schemeClr val="dk1"/>
              </a:buClr>
              <a:buSzPts val="1800"/>
              <a:buFont typeface="Arial"/>
              <a:buNone/>
            </a:pPr>
            <a:endParaRPr/>
          </a:p>
        </p:txBody>
      </p:sp>
      <p:sp>
        <p:nvSpPr>
          <p:cNvPr id="236" name="Google Shape;236;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49" name="Google Shape;249;p13:notes"/>
          <p:cNvSpPr txBox="1">
            <a:spLocks noGrp="1"/>
          </p:cNvSpPr>
          <p:nvPr>
            <p:ph type="body" idx="1"/>
          </p:nvPr>
        </p:nvSpPr>
        <p:spPr>
          <a:xfrm>
            <a:off x="731521" y="4560570"/>
            <a:ext cx="5852159" cy="4320540"/>
          </a:xfrm>
          <a:prstGeom prst="rect">
            <a:avLst/>
          </a:prstGeom>
          <a:noFill/>
          <a:ln>
            <a:noFill/>
          </a:ln>
        </p:spPr>
        <p:txBody>
          <a:bodyPr spcFirstLastPara="1" wrap="square" lIns="96625" tIns="48300" rIns="96625" bIns="48300" anchor="t" anchorCtr="0">
            <a:noAutofit/>
          </a:bodyPr>
          <a:lstStyle/>
          <a:p>
            <a:pPr marL="0" marR="0" lvl="0" indent="0" algn="l" rtl="0">
              <a:spcBef>
                <a:spcPts val="0"/>
              </a:spcBef>
              <a:spcAft>
                <a:spcPts val="0"/>
              </a:spcAft>
              <a:buClr>
                <a:schemeClr val="dk1"/>
              </a:buClr>
              <a:buSzPts val="1900"/>
              <a:buFont typeface="Arial"/>
              <a:buNone/>
            </a:pPr>
            <a:r>
              <a:rPr lang="fr-FR" sz="1900"/>
              <a:t>Pour comprendre différents cheminements de carrière et les possibilités qui s'offrent à vous, examinez les parcours professionnels spécifiques au secteur ou réservez une séance de coaching individuel. Accordez une attention particulière aux secteurs en croissance, quels emplois sont en demande et comment y accéder.</a:t>
            </a:r>
            <a:endParaRPr sz="1900"/>
          </a:p>
        </p:txBody>
      </p:sp>
      <p:sp>
        <p:nvSpPr>
          <p:cNvPr id="250" name="Google Shape;250;p13:notes"/>
          <p:cNvSpPr txBox="1"/>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475"/>
              <a:buFont typeface="Arial"/>
              <a:buNone/>
            </a:pPr>
            <a:fld id="{00000000-1234-1234-1234-123412341234}" type="slidenum">
              <a:rPr lang="fr-FR" sz="1900" b="0" i="0" u="none" strike="noStrike" cap="none">
                <a:solidFill>
                  <a:srgbClr val="000000"/>
                </a:solidFill>
                <a:latin typeface="Arial"/>
                <a:ea typeface="Arial"/>
                <a:cs typeface="Arial"/>
                <a:sym typeface="Arial"/>
              </a:rPr>
              <a:t>13</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58" name="Google Shape;258;p14:notes"/>
          <p:cNvSpPr txBox="1">
            <a:spLocks noGrp="1"/>
          </p:cNvSpPr>
          <p:nvPr>
            <p:ph type="body" idx="1"/>
          </p:nvPr>
        </p:nvSpPr>
        <p:spPr>
          <a:xfrm>
            <a:off x="731521" y="4560570"/>
            <a:ext cx="5852159" cy="432054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475"/>
              <a:buFont typeface="Arial"/>
              <a:buNone/>
            </a:pPr>
            <a:endParaRPr sz="1900"/>
          </a:p>
        </p:txBody>
      </p:sp>
      <p:sp>
        <p:nvSpPr>
          <p:cNvPr id="259" name="Google Shape;259;p14:notes"/>
          <p:cNvSpPr txBox="1"/>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475"/>
              <a:buFont typeface="Arial"/>
              <a:buNone/>
            </a:pPr>
            <a:fld id="{00000000-1234-1234-1234-123412341234}" type="slidenum">
              <a:rPr lang="fr-FR" sz="1900" b="0" i="0" u="none" strike="noStrike" cap="none">
                <a:solidFill>
                  <a:srgbClr val="000000"/>
                </a:solidFill>
                <a:latin typeface="Arial"/>
                <a:ea typeface="Arial"/>
                <a:cs typeface="Arial"/>
                <a:sym typeface="Arial"/>
              </a:rPr>
              <a:t>14</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Enfin, expliquez que nous devons également considérer que le monde du travail change toujours. Dites aux étudiants de penser aussi à la façon dont le monde du travail change - ce qui est familier pour vos parents peut ne pas représenter les opportunités qui s'offrent à vous demain.</a:t>
            </a:r>
            <a:endParaRPr sz="1900"/>
          </a:p>
          <a:p>
            <a:pPr marL="0" marR="0" lvl="0" indent="0" algn="l" rtl="0">
              <a:spcBef>
                <a:spcPts val="0"/>
              </a:spcBef>
              <a:spcAft>
                <a:spcPts val="0"/>
              </a:spcAft>
              <a:buClr>
                <a:schemeClr val="dk1"/>
              </a:buClr>
              <a:buSzPts val="1900"/>
              <a:buFont typeface="Arial"/>
              <a:buNone/>
            </a:pPr>
            <a:r>
              <a:rPr lang="fr-FR" sz="1900"/>
              <a:t> </a:t>
            </a:r>
            <a:endParaRPr sz="1900"/>
          </a:p>
          <a:p>
            <a:pPr marL="0" marR="0" lvl="0" indent="0" algn="l" rtl="0">
              <a:spcBef>
                <a:spcPts val="0"/>
              </a:spcBef>
              <a:spcAft>
                <a:spcPts val="0"/>
              </a:spcAft>
              <a:buClr>
                <a:schemeClr val="dk1"/>
              </a:buClr>
              <a:buSzPts val="1900"/>
              <a:buFont typeface="Arial"/>
              <a:buNone/>
            </a:pPr>
            <a:r>
              <a:rPr lang="fr-FR" sz="1900"/>
              <a:t>Expliquez que le monde du travail de demain pourrait être très différent du monde du travail d’aujourd'hui et d’hier. Nous pouvons voir certaines tendances dans les milieux de travail. Demandez aux étudiants quelles tendances ils connaissent au travail. </a:t>
            </a:r>
            <a:endParaRPr sz="1900"/>
          </a:p>
          <a:p>
            <a:pPr marL="0" marR="0" lvl="0" indent="0" algn="l" rtl="0">
              <a:spcBef>
                <a:spcPts val="0"/>
              </a:spcBef>
              <a:spcAft>
                <a:spcPts val="0"/>
              </a:spcAft>
              <a:buClr>
                <a:schemeClr val="dk1"/>
              </a:buClr>
              <a:buSzPts val="1800"/>
              <a:buFont typeface="Arial"/>
              <a:buNone/>
            </a:pPr>
            <a:endParaRPr/>
          </a:p>
        </p:txBody>
      </p:sp>
      <p:sp>
        <p:nvSpPr>
          <p:cNvPr id="267" name="Google Shape;26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Après discussion, présentez les points de la diapositive: </a:t>
            </a:r>
            <a:endParaRPr sz="1900"/>
          </a:p>
          <a:p>
            <a:pPr marL="0" lvl="0" indent="0" algn="l" rtl="0">
              <a:spcBef>
                <a:spcPts val="0"/>
              </a:spcBef>
              <a:spcAft>
                <a:spcPts val="0"/>
              </a:spcAft>
              <a:buClr>
                <a:schemeClr val="dk1"/>
              </a:buClr>
              <a:buSzPts val="1900"/>
              <a:buFont typeface="Arial"/>
              <a:buNone/>
            </a:pPr>
            <a:r>
              <a:rPr lang="fr-FR" sz="1900"/>
              <a:t>La technologie a permis le travail à distance et la collaboration virtuelle</a:t>
            </a:r>
            <a:endParaRPr sz="1900"/>
          </a:p>
          <a:p>
            <a:pPr marL="0" lvl="0" indent="0" algn="l" rtl="0">
              <a:spcBef>
                <a:spcPts val="0"/>
              </a:spcBef>
              <a:spcAft>
                <a:spcPts val="0"/>
              </a:spcAft>
              <a:buClr>
                <a:schemeClr val="dk1"/>
              </a:buClr>
              <a:buSzPts val="1900"/>
              <a:buFont typeface="Arial"/>
              <a:buNone/>
            </a:pPr>
            <a:r>
              <a:rPr lang="fr-FR" sz="1900"/>
              <a:t>Les gens quittent les emplois et les carrières à plusieurs reprises au cours de leur vie</a:t>
            </a:r>
            <a:endParaRPr sz="1900"/>
          </a:p>
          <a:p>
            <a:pPr marL="0" lvl="0" indent="0" algn="l" rtl="0">
              <a:spcBef>
                <a:spcPts val="0"/>
              </a:spcBef>
              <a:spcAft>
                <a:spcPts val="0"/>
              </a:spcAft>
              <a:buClr>
                <a:schemeClr val="dk1"/>
              </a:buClr>
              <a:buSzPts val="1900"/>
              <a:buFont typeface="Arial"/>
              <a:buNone/>
            </a:pPr>
            <a:r>
              <a:rPr lang="fr-FR" sz="1900"/>
              <a:t>Plus que jamais, on s'attend à ce que les employés continuent leur développement professionnel tout au long de leur vie - les études ne se terminent pas à l'université ou à l’OFPPT!</a:t>
            </a:r>
            <a:endParaRPr sz="1900"/>
          </a:p>
          <a:p>
            <a:pPr marL="0" lvl="0" indent="0" algn="l" rtl="0">
              <a:spcBef>
                <a:spcPts val="0"/>
              </a:spcBef>
              <a:spcAft>
                <a:spcPts val="0"/>
              </a:spcAft>
              <a:buClr>
                <a:schemeClr val="dk1"/>
              </a:buClr>
              <a:buSzPts val="1900"/>
              <a:buFont typeface="Arial"/>
              <a:buNone/>
            </a:pPr>
            <a:r>
              <a:rPr lang="fr-FR" sz="1900"/>
              <a:t>La taille du secteur public diminue</a:t>
            </a:r>
            <a:endParaRPr sz="1900"/>
          </a:p>
          <a:p>
            <a:pPr marL="0" lvl="0" indent="0" algn="l" rtl="0">
              <a:spcBef>
                <a:spcPts val="0"/>
              </a:spcBef>
              <a:spcAft>
                <a:spcPts val="0"/>
              </a:spcAft>
              <a:buClr>
                <a:schemeClr val="dk1"/>
              </a:buClr>
              <a:buSzPts val="1900"/>
              <a:buFont typeface="Arial"/>
              <a:buNone/>
            </a:pPr>
            <a:r>
              <a:rPr lang="fr-FR" sz="1900"/>
              <a:t>La dépendance à l'égard des contractuels et des contrats à court terme augmente.</a:t>
            </a:r>
            <a:endParaRPr sz="1900"/>
          </a:p>
          <a:p>
            <a:pPr marL="0" marR="0" lvl="0" indent="0" algn="l" rtl="0">
              <a:spcBef>
                <a:spcPts val="0"/>
              </a:spcBef>
              <a:spcAft>
                <a:spcPts val="0"/>
              </a:spcAft>
              <a:buClr>
                <a:schemeClr val="dk1"/>
              </a:buClr>
              <a:buSzPts val="1900"/>
              <a:buFont typeface="Arial"/>
              <a:buNone/>
            </a:pPr>
            <a:r>
              <a:rPr lang="fr-FR" sz="1900"/>
              <a:t> </a:t>
            </a:r>
            <a:endParaRPr sz="1900"/>
          </a:p>
          <a:p>
            <a:pPr marL="0" marR="0" lvl="0" indent="0" algn="l" rtl="0">
              <a:spcBef>
                <a:spcPts val="0"/>
              </a:spcBef>
              <a:spcAft>
                <a:spcPts val="0"/>
              </a:spcAft>
              <a:buClr>
                <a:schemeClr val="dk1"/>
              </a:buClr>
              <a:buSzPts val="1900"/>
              <a:buFont typeface="Arial"/>
              <a:buNone/>
            </a:pPr>
            <a:r>
              <a:rPr lang="fr-FR" sz="1900"/>
              <a:t>Demandez aux étudiants, </a:t>
            </a:r>
            <a:r>
              <a:rPr lang="fr-FR"/>
              <a:t>quelles seraient les implications de ces tendances ? Comment peuvent-ils s’adapter à ces évolutions?</a:t>
            </a:r>
            <a:endParaRPr/>
          </a:p>
          <a:p>
            <a:pPr marL="0" marR="0" lvl="0" indent="0" algn="l" rtl="0">
              <a:spcBef>
                <a:spcPts val="0"/>
              </a:spcBef>
              <a:spcAft>
                <a:spcPts val="0"/>
              </a:spcAft>
              <a:buClr>
                <a:schemeClr val="dk1"/>
              </a:buClr>
              <a:buSzPts val="1800"/>
              <a:buFont typeface="Arial"/>
              <a:buNone/>
            </a:pPr>
            <a:endParaRPr/>
          </a:p>
        </p:txBody>
      </p:sp>
      <p:sp>
        <p:nvSpPr>
          <p:cNvPr id="278" name="Google Shape;278;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84" name="Google Shape;284;p17: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Expliquez que vous excellerez là où il existe un alignement entre vos propres caractéristiques individuelles, vos compétences et vos motivations; Les caractéristiques du travail que vous faites; Et les caractéristiques de l'organisation dans laquelle vous travaillez. Par exemple, vous possédez peut-être des compétences mathématiques solides et vous appréciez travailler avec les données. Un travail en tant qu'analyste de données fournirait un bon alignement entre vos caractéristiques individuelles et le type de travail. Cependant, si vous travaillez pour une entreprise qui ne correspond pas à vos préférences et valeurs, il est peu probable que vous réalisiez votre potentiel : par exemple, si vous préférez des environnements routiniers et stables, il est peu probable que vous soyez heureux dans une startup dynamique. Si vous appréciez la dynamique des affaires, vous risquez de ne pas être heureux dans le secteur public.</a:t>
            </a:r>
            <a:endParaRPr/>
          </a:p>
          <a:p>
            <a:pPr marL="0" marR="0" lvl="0" indent="0" algn="l" rtl="0">
              <a:spcBef>
                <a:spcPts val="0"/>
              </a:spcBef>
              <a:spcAft>
                <a:spcPts val="0"/>
              </a:spcAft>
              <a:buClr>
                <a:schemeClr val="dk1"/>
              </a:buClr>
              <a:buSzPts val="1900"/>
              <a:buFont typeface="Arial"/>
              <a:buNone/>
            </a:pPr>
            <a:r>
              <a:rPr lang="fr-FR" sz="1900"/>
              <a:t> </a:t>
            </a:r>
            <a:endParaRPr/>
          </a:p>
          <a:p>
            <a:pPr marL="0" marR="0" lvl="0" indent="0" algn="l" rtl="0">
              <a:spcBef>
                <a:spcPts val="0"/>
              </a:spcBef>
              <a:spcAft>
                <a:spcPts val="0"/>
              </a:spcAft>
              <a:buClr>
                <a:schemeClr val="dk1"/>
              </a:buClr>
              <a:buSzPts val="1900"/>
              <a:buFont typeface="Arial"/>
              <a:buNone/>
            </a:pPr>
            <a:endParaRPr sz="1900"/>
          </a:p>
          <a:p>
            <a:pPr marL="0" marR="0" lvl="0" indent="0" algn="l" rtl="0">
              <a:spcBef>
                <a:spcPts val="0"/>
              </a:spcBef>
              <a:spcAft>
                <a:spcPts val="0"/>
              </a:spcAft>
              <a:buClr>
                <a:schemeClr val="dk1"/>
              </a:buClr>
              <a:buSzPts val="1900"/>
              <a:buFont typeface="Arial"/>
              <a:buNone/>
            </a:pPr>
            <a:r>
              <a:rPr lang="fr-FR" sz="1900"/>
              <a:t> </a:t>
            </a:r>
            <a:endParaRPr sz="1900"/>
          </a:p>
          <a:p>
            <a:pPr marL="0" marR="0" lvl="0" indent="0" algn="l" rtl="0">
              <a:spcBef>
                <a:spcPts val="0"/>
              </a:spcBef>
              <a:spcAft>
                <a:spcPts val="0"/>
              </a:spcAft>
              <a:buClr>
                <a:schemeClr val="dk1"/>
              </a:buClr>
              <a:buSzPts val="1800"/>
              <a:buFont typeface="Arial"/>
              <a:buNone/>
            </a:pPr>
            <a:endParaRPr/>
          </a:p>
        </p:txBody>
      </p:sp>
      <p:sp>
        <p:nvSpPr>
          <p:cNvPr id="285" name="Google Shape;285;p17: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325"/>
              <a:buFont typeface="Arial"/>
              <a:buNone/>
            </a:pPr>
            <a:fld id="{00000000-1234-1234-1234-123412341234}" type="slidenum">
              <a:rPr lang="fr-FR" sz="1300"/>
              <a:t>17</a:t>
            </a:fld>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a:spLocks noGrp="1" noRot="1" noChangeAspect="1"/>
          </p:cNvSpPr>
          <p:nvPr>
            <p:ph type="sldImg" idx="2"/>
          </p:nvPr>
        </p:nvSpPr>
        <p:spPr>
          <a:xfrm>
            <a:off x="1298575" y="731838"/>
            <a:ext cx="4881563" cy="36607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01" name="Google Shape;301;p18:notes"/>
          <p:cNvSpPr txBox="1">
            <a:spLocks noGrp="1"/>
          </p:cNvSpPr>
          <p:nvPr>
            <p:ph type="body" idx="1"/>
          </p:nvPr>
        </p:nvSpPr>
        <p:spPr>
          <a:xfrm>
            <a:off x="748454" y="4637247"/>
            <a:ext cx="5980852" cy="4392216"/>
          </a:xfrm>
          <a:prstGeom prst="rect">
            <a:avLst/>
          </a:prstGeom>
          <a:noFill/>
          <a:ln>
            <a:noFill/>
          </a:ln>
        </p:spPr>
        <p:txBody>
          <a:bodyPr spcFirstLastPara="1" wrap="square" lIns="98475" tIns="49225" rIns="98475" bIns="49225" anchor="t" anchorCtr="0">
            <a:noAutofit/>
          </a:bodyPr>
          <a:lstStyle/>
          <a:p>
            <a:pPr marL="0" lvl="0" indent="0" algn="l" rtl="0">
              <a:spcBef>
                <a:spcPts val="0"/>
              </a:spcBef>
              <a:spcAft>
                <a:spcPts val="0"/>
              </a:spcAft>
              <a:buClr>
                <a:schemeClr val="dk1"/>
              </a:buClr>
              <a:buSzPts val="325"/>
              <a:buFont typeface="Calibri"/>
              <a:buNone/>
            </a:pPr>
            <a:r>
              <a:rPr lang="fr-FR" sz="1300">
                <a:solidFill>
                  <a:schemeClr val="dk1"/>
                </a:solidFill>
                <a:latin typeface="Calibri"/>
                <a:ea typeface="Calibri"/>
                <a:cs typeface="Calibri"/>
                <a:sym typeface="Calibri"/>
              </a:rPr>
              <a:t>Rappeler aux étudiants que dans leur exploration du monde du travail, ils doivent tenir compte des attentes des employeurs</a:t>
            </a:r>
            <a:endParaRPr/>
          </a:p>
          <a:p>
            <a:pPr marL="0" lvl="0" indent="0" algn="l" rtl="0">
              <a:spcBef>
                <a:spcPts val="0"/>
              </a:spcBef>
              <a:spcAft>
                <a:spcPts val="0"/>
              </a:spcAft>
              <a:buClr>
                <a:schemeClr val="dk1"/>
              </a:buClr>
              <a:buSzPts val="325"/>
              <a:buFont typeface="Calibri"/>
              <a:buNone/>
            </a:pPr>
            <a:r>
              <a:rPr lang="fr-FR" sz="1300">
                <a:solidFill>
                  <a:schemeClr val="dk1"/>
                </a:solidFill>
                <a:latin typeface="Calibri"/>
                <a:ea typeface="Calibri"/>
                <a:cs typeface="Calibri"/>
                <a:sym typeface="Calibri"/>
              </a:rPr>
              <a:t>http://www.naceweb.org/talent-acquisition/candidate-selection/the-attributes-employers-seek-on-a-candidates-resume/  </a:t>
            </a:r>
            <a:endParaRPr/>
          </a:p>
          <a:p>
            <a:pPr marL="0" lvl="0" indent="0" algn="l" rtl="0">
              <a:spcBef>
                <a:spcPts val="0"/>
              </a:spcBef>
              <a:spcAft>
                <a:spcPts val="0"/>
              </a:spcAft>
              <a:buClr>
                <a:schemeClr val="dk1"/>
              </a:buClr>
              <a:buSzPts val="325"/>
              <a:buFont typeface="Arial"/>
              <a:buNone/>
            </a:pPr>
            <a:endParaRPr sz="1300">
              <a:solidFill>
                <a:schemeClr val="dk1"/>
              </a:solidFill>
              <a:latin typeface="Calibri"/>
              <a:ea typeface="Calibri"/>
              <a:cs typeface="Calibri"/>
              <a:sym typeface="Calibri"/>
            </a:endParaRPr>
          </a:p>
          <a:p>
            <a:pPr marL="0" lvl="0" indent="0" algn="l" rtl="0">
              <a:spcBef>
                <a:spcPts val="381"/>
              </a:spcBef>
              <a:spcAft>
                <a:spcPts val="0"/>
              </a:spcAft>
              <a:buClr>
                <a:schemeClr val="dk1"/>
              </a:buClr>
              <a:buSzPts val="325"/>
              <a:buFont typeface="Calibri"/>
              <a:buNone/>
            </a:pPr>
            <a:r>
              <a:rPr lang="fr-FR" sz="1300">
                <a:solidFill>
                  <a:schemeClr val="dk1"/>
                </a:solidFill>
                <a:latin typeface="Calibri"/>
                <a:ea typeface="Calibri"/>
                <a:cs typeface="Calibri"/>
                <a:sym typeface="Calibri"/>
              </a:rPr>
              <a:t>Près de 200 employeurs ont répondu à cette enquête sur les compétences recherchées. Comme vous pouvez le voir, la plupart d'entre elles sont des compétences non techniques et ne doivent pas forcément être liées à un cours.</a:t>
            </a:r>
            <a:endParaRPr/>
          </a:p>
          <a:p>
            <a:pPr marL="0" lvl="0" indent="0" algn="l" rtl="0">
              <a:spcBef>
                <a:spcPts val="381"/>
              </a:spcBef>
              <a:spcAft>
                <a:spcPts val="0"/>
              </a:spcAft>
              <a:buClr>
                <a:schemeClr val="dk1"/>
              </a:buClr>
              <a:buSzPts val="325"/>
              <a:buFont typeface="Arial"/>
              <a:buNone/>
            </a:pPr>
            <a:endParaRPr sz="1300">
              <a:solidFill>
                <a:schemeClr val="dk1"/>
              </a:solidFill>
              <a:latin typeface="Calibri"/>
              <a:ea typeface="Calibri"/>
              <a:cs typeface="Calibri"/>
              <a:sym typeface="Calibri"/>
            </a:endParaRPr>
          </a:p>
          <a:p>
            <a:pPr marL="0" lvl="0" indent="0" algn="l" rtl="0">
              <a:spcBef>
                <a:spcPts val="381"/>
              </a:spcBef>
              <a:spcAft>
                <a:spcPts val="0"/>
              </a:spcAft>
              <a:buClr>
                <a:schemeClr val="dk1"/>
              </a:buClr>
              <a:buSzPts val="325"/>
              <a:buFont typeface="Calibri"/>
              <a:buNone/>
            </a:pPr>
            <a:r>
              <a:rPr lang="fr-FR" sz="1300">
                <a:solidFill>
                  <a:schemeClr val="dk1"/>
                </a:solidFill>
                <a:latin typeface="Calibri"/>
                <a:ea typeface="Calibri"/>
                <a:cs typeface="Calibri"/>
                <a:sym typeface="Calibri"/>
              </a:rPr>
              <a:t>Pourquoi on les appelle « soft skills »:</a:t>
            </a:r>
            <a:endParaRPr sz="1300" b="1">
              <a:solidFill>
                <a:schemeClr val="dk1"/>
              </a:solidFill>
              <a:latin typeface="Calibri"/>
              <a:ea typeface="Calibri"/>
              <a:cs typeface="Calibri"/>
              <a:sym typeface="Calibri"/>
            </a:endParaRPr>
          </a:p>
          <a:p>
            <a:pPr marL="0" lvl="0" indent="0" algn="l" rtl="0">
              <a:spcBef>
                <a:spcPts val="381"/>
              </a:spcBef>
              <a:spcAft>
                <a:spcPts val="0"/>
              </a:spcAft>
              <a:buClr>
                <a:schemeClr val="dk1"/>
              </a:buClr>
              <a:buSzPts val="325"/>
              <a:buFont typeface="Calibri"/>
              <a:buNone/>
            </a:pPr>
            <a:r>
              <a:rPr lang="fr-FR" sz="1300">
                <a:solidFill>
                  <a:schemeClr val="dk1"/>
                </a:solidFill>
                <a:latin typeface="Calibri"/>
                <a:ea typeface="Calibri"/>
                <a:cs typeface="Calibri"/>
                <a:sym typeface="Calibri"/>
              </a:rPr>
              <a:t>Elles ne sont pas couvertes par les programmes d'études</a:t>
            </a:r>
            <a:endParaRPr/>
          </a:p>
          <a:p>
            <a:pPr marL="0" lvl="0" indent="0" algn="l" rtl="0">
              <a:spcBef>
                <a:spcPts val="381"/>
              </a:spcBef>
              <a:spcAft>
                <a:spcPts val="0"/>
              </a:spcAft>
              <a:buClr>
                <a:schemeClr val="dk1"/>
              </a:buClr>
              <a:buSzPts val="325"/>
              <a:buFont typeface="Calibri"/>
              <a:buNone/>
            </a:pPr>
            <a:r>
              <a:rPr lang="fr-FR" sz="1300">
                <a:solidFill>
                  <a:schemeClr val="dk1"/>
                </a:solidFill>
                <a:latin typeface="Calibri"/>
                <a:ea typeface="Calibri"/>
                <a:cs typeface="Calibri"/>
                <a:sym typeface="Calibri"/>
              </a:rPr>
              <a:t>Différentes des compétences techniques et des habiletés techniques, qui concernent l'ensemble des compétences et la capacité d'exécuter un certain type de tâche ou d'activité (compétences en communication, compétences en travail d'équipe, aptitudes à la résolution de problèmes, gestion du temps)</a:t>
            </a:r>
            <a:endParaRPr/>
          </a:p>
          <a:p>
            <a:pPr marL="0" lvl="0" indent="0" algn="l" rtl="0">
              <a:spcBef>
                <a:spcPts val="381"/>
              </a:spcBef>
              <a:spcAft>
                <a:spcPts val="0"/>
              </a:spcAft>
              <a:buClr>
                <a:schemeClr val="dk1"/>
              </a:buClr>
              <a:buSzPts val="325"/>
              <a:buFont typeface="Calibri"/>
              <a:buNone/>
            </a:pPr>
            <a:r>
              <a:rPr lang="fr-FR" sz="1300">
                <a:solidFill>
                  <a:schemeClr val="dk1"/>
                </a:solidFill>
                <a:latin typeface="Calibri"/>
                <a:ea typeface="Calibri"/>
                <a:cs typeface="Calibri"/>
                <a:sym typeface="Calibri"/>
              </a:rPr>
              <a:t>La recherche a indiqué que le succès du personnel dépend plus des compétences non techniques que des compétences techniques.</a:t>
            </a:r>
            <a:endParaRPr/>
          </a:p>
          <a:p>
            <a:pPr marL="0" lvl="0" indent="0" algn="l" rtl="0">
              <a:spcBef>
                <a:spcPts val="381"/>
              </a:spcBef>
              <a:spcAft>
                <a:spcPts val="0"/>
              </a:spcAft>
              <a:buClr>
                <a:schemeClr val="dk1"/>
              </a:buClr>
              <a:buSzPts val="325"/>
              <a:buFont typeface="Arial"/>
              <a:buNone/>
            </a:pPr>
            <a:endParaRPr sz="1300">
              <a:solidFill>
                <a:schemeClr val="dk1"/>
              </a:solidFill>
              <a:latin typeface="Calibri"/>
              <a:ea typeface="Calibri"/>
              <a:cs typeface="Calibri"/>
              <a:sym typeface="Calibri"/>
            </a:endParaRPr>
          </a:p>
          <a:p>
            <a:pPr marL="0" lvl="0" indent="0" algn="l" rtl="0">
              <a:spcBef>
                <a:spcPts val="381"/>
              </a:spcBef>
              <a:spcAft>
                <a:spcPts val="0"/>
              </a:spcAft>
              <a:buClr>
                <a:schemeClr val="dk1"/>
              </a:buClr>
              <a:buSzPts val="475"/>
              <a:buFont typeface="Arial"/>
              <a:buNone/>
            </a:pPr>
            <a:r>
              <a:rPr lang="fr-FR" sz="1900"/>
              <a:t>Vérifiez que les étudiants comprennent toutes les compétences sur la diapositive. On peut poser les questions suivantes pour vérifier la compréhension:</a:t>
            </a:r>
            <a:endParaRPr/>
          </a:p>
          <a:p>
            <a:pPr marL="302066" lvl="0" indent="-302066" algn="l" rtl="0">
              <a:spcBef>
                <a:spcPts val="381"/>
              </a:spcBef>
              <a:spcAft>
                <a:spcPts val="0"/>
              </a:spcAft>
              <a:buClr>
                <a:schemeClr val="dk1"/>
              </a:buClr>
              <a:buSzPts val="475"/>
              <a:buFont typeface="Arial"/>
              <a:buChar char="•"/>
            </a:pPr>
            <a:r>
              <a:rPr lang="fr-FR" sz="1900"/>
              <a:t>Comment la compétence « X » peut se traduire dans le travail ou dans votre vie d’étudiant?? Pouvez vous donner des exemples où vous avez démontré cette compétence?</a:t>
            </a:r>
            <a:endParaRPr/>
          </a:p>
          <a:p>
            <a:pPr marL="0" lvl="0" indent="0" algn="l" rtl="0">
              <a:spcBef>
                <a:spcPts val="381"/>
              </a:spcBef>
              <a:spcAft>
                <a:spcPts val="0"/>
              </a:spcAft>
              <a:buClr>
                <a:schemeClr val="dk1"/>
              </a:buClr>
              <a:buSzPts val="475"/>
              <a:buFont typeface="Arial"/>
              <a:buNone/>
            </a:pPr>
            <a:r>
              <a:rPr lang="fr-FR" sz="1900"/>
              <a:t>Demandez s'il y a des questions.</a:t>
            </a:r>
            <a:endParaRPr sz="1900"/>
          </a:p>
          <a:p>
            <a:pPr marL="0" lvl="0" indent="0" algn="l" rtl="0">
              <a:spcBef>
                <a:spcPts val="381"/>
              </a:spcBef>
              <a:spcAft>
                <a:spcPts val="0"/>
              </a:spcAft>
              <a:buClr>
                <a:schemeClr val="dk1"/>
              </a:buClr>
              <a:buSzPts val="325"/>
              <a:buFont typeface="Arial"/>
              <a:buNone/>
            </a:pPr>
            <a:endParaRPr sz="1300">
              <a:solidFill>
                <a:schemeClr val="dk1"/>
              </a:solidFill>
              <a:latin typeface="Calibri"/>
              <a:ea typeface="Calibri"/>
              <a:cs typeface="Calibri"/>
              <a:sym typeface="Calibri"/>
            </a:endParaRPr>
          </a:p>
        </p:txBody>
      </p:sp>
      <p:sp>
        <p:nvSpPr>
          <p:cNvPr id="302" name="Google Shape;302;p18:notes"/>
          <p:cNvSpPr txBox="1">
            <a:spLocks noGrp="1"/>
          </p:cNvSpPr>
          <p:nvPr>
            <p:ph type="sldNum" idx="12"/>
          </p:nvPr>
        </p:nvSpPr>
        <p:spPr>
          <a:xfrm>
            <a:off x="1694" y="9271159"/>
            <a:ext cx="3241040" cy="488395"/>
          </a:xfrm>
          <a:prstGeom prst="rect">
            <a:avLst/>
          </a:prstGeom>
          <a:noFill/>
          <a:ln>
            <a:noFill/>
          </a:ln>
        </p:spPr>
        <p:txBody>
          <a:bodyPr spcFirstLastPara="1" wrap="square" lIns="98475" tIns="49225" rIns="98475" bIns="49225" anchor="b" anchorCtr="0">
            <a:noAutofit/>
          </a:bodyPr>
          <a:lstStyle/>
          <a:p>
            <a:pPr marL="0" lvl="0" indent="0" algn="l" rtl="0">
              <a:lnSpc>
                <a:spcPct val="100000"/>
              </a:lnSpc>
              <a:spcBef>
                <a:spcPts val="0"/>
              </a:spcBef>
              <a:spcAft>
                <a:spcPts val="0"/>
              </a:spcAft>
              <a:buClr>
                <a:schemeClr val="dk1"/>
              </a:buClr>
              <a:buSzPts val="325"/>
              <a:buFont typeface="Calibri"/>
              <a:buNone/>
            </a:pPr>
            <a:fld id="{00000000-1234-1234-1234-123412341234}" type="slidenum">
              <a:rPr lang="fr-FR" sz="1300">
                <a:solidFill>
                  <a:schemeClr val="dk1"/>
                </a:solidFill>
                <a:latin typeface="Calibri"/>
                <a:ea typeface="Calibri"/>
                <a:cs typeface="Calibri"/>
                <a:sym typeface="Calibri"/>
              </a:rPr>
              <a:t>18</a:t>
            </a:fld>
            <a:endParaRPr sz="13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0" name="Google Shape;350;p19:notes"/>
          <p:cNvSpPr txBox="1">
            <a:spLocks noGrp="1"/>
          </p:cNvSpPr>
          <p:nvPr>
            <p:ph type="body" idx="1"/>
          </p:nvPr>
        </p:nvSpPr>
        <p:spPr>
          <a:xfrm>
            <a:off x="731521" y="4560570"/>
            <a:ext cx="5852159" cy="4320540"/>
          </a:xfrm>
          <a:prstGeom prst="rect">
            <a:avLst/>
          </a:prstGeom>
          <a:noFill/>
          <a:ln>
            <a:noFill/>
          </a:ln>
        </p:spPr>
        <p:txBody>
          <a:bodyPr spcFirstLastPara="1" wrap="square" lIns="96625" tIns="48300" rIns="96625" bIns="48300" anchor="t" anchorCtr="0">
            <a:noAutofit/>
          </a:bodyPr>
          <a:lstStyle/>
          <a:p>
            <a:pPr marL="0" marR="0" lvl="0" indent="0" algn="l" rtl="0">
              <a:spcBef>
                <a:spcPts val="0"/>
              </a:spcBef>
              <a:spcAft>
                <a:spcPts val="0"/>
              </a:spcAft>
              <a:buClr>
                <a:schemeClr val="dk1"/>
              </a:buClr>
              <a:buSzPts val="1900"/>
              <a:buFont typeface="Arial"/>
              <a:buNone/>
            </a:pPr>
            <a:r>
              <a:rPr lang="fr-FR" sz="1900"/>
              <a:t>Expliquez que très peu de personnes ont un moment "ah-ha" où ils savent soudainement ce qu'ils veulent faire. Vous devez y travailler, rechercher activement, construire des réseaux, parler à des gens, trouver des stages. Lisez la liste des options et vérifiez que les étudiants comprennent toutes les compétences sur la diapositive. Demandez s'il y a des questions.</a:t>
            </a:r>
            <a:endParaRPr sz="1900"/>
          </a:p>
          <a:p>
            <a:pPr marL="0" marR="0" lvl="0" indent="0" algn="l" rtl="0">
              <a:spcBef>
                <a:spcPts val="0"/>
              </a:spcBef>
              <a:spcAft>
                <a:spcPts val="0"/>
              </a:spcAft>
              <a:buClr>
                <a:schemeClr val="dk1"/>
              </a:buClr>
              <a:buSzPts val="1900"/>
              <a:buFont typeface="Arial"/>
              <a:buNone/>
            </a:pPr>
            <a:r>
              <a:rPr lang="fr-FR" sz="1900"/>
              <a:t> </a:t>
            </a:r>
            <a:endParaRPr sz="1900"/>
          </a:p>
          <a:p>
            <a:pPr marL="0" lvl="0" indent="0" algn="l" rtl="0">
              <a:spcBef>
                <a:spcPts val="0"/>
              </a:spcBef>
              <a:spcAft>
                <a:spcPts val="0"/>
              </a:spcAft>
              <a:buClr>
                <a:schemeClr val="dk1"/>
              </a:buClr>
              <a:buSzPts val="475"/>
              <a:buFont typeface="Arial"/>
              <a:buNone/>
            </a:pPr>
            <a:endParaRPr sz="1900" b="1"/>
          </a:p>
        </p:txBody>
      </p:sp>
      <p:sp>
        <p:nvSpPr>
          <p:cNvPr id="351" name="Google Shape;351;p19:notes"/>
          <p:cNvSpPr txBox="1"/>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475"/>
              <a:buFont typeface="Arial"/>
              <a:buNone/>
            </a:pPr>
            <a:fld id="{00000000-1234-1234-1234-123412341234}" type="slidenum">
              <a:rPr lang="fr-FR" sz="1900" b="0" i="0" u="none" strike="noStrike" cap="none">
                <a:solidFill>
                  <a:srgbClr val="000000"/>
                </a:solidFill>
                <a:latin typeface="Arial"/>
                <a:ea typeface="Arial"/>
                <a:cs typeface="Arial"/>
                <a:sym typeface="Arial"/>
              </a:rPr>
              <a:t>19</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93" name="Google Shape;93;p2: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800"/>
              <a:buFont typeface="Arial"/>
              <a:buNone/>
            </a:pPr>
            <a:r>
              <a:rPr lang="fr-FR"/>
              <a:t>Brise glace: l’objectif est de faire découvrir aux participants leur rêve professionnel en prenant conscience des influences externes </a:t>
            </a:r>
            <a:endParaRPr/>
          </a:p>
          <a:p>
            <a:pPr marL="0" marR="0" lvl="0" indent="0" algn="l" rtl="0">
              <a:spcBef>
                <a:spcPts val="0"/>
              </a:spcBef>
              <a:spcAft>
                <a:spcPts val="0"/>
              </a:spcAft>
              <a:buClr>
                <a:schemeClr val="dk1"/>
              </a:buClr>
              <a:buSzPts val="1800"/>
              <a:buFont typeface="Arial"/>
              <a:buNone/>
            </a:pPr>
            <a:r>
              <a:rPr lang="fr-FR"/>
              <a:t>Débrieffer en expliquant que pour mieux se projeter, il faut bien connaitre toutes les possibilités et contraintes en prenant en compte les éléments de leur auto-diagnostic (résultats atelier me connaitre). </a:t>
            </a:r>
            <a:endParaRPr/>
          </a:p>
        </p:txBody>
      </p:sp>
      <p:sp>
        <p:nvSpPr>
          <p:cNvPr id="94" name="Google Shape;94;p2: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7" name="Google Shape;357;p20:notes"/>
          <p:cNvSpPr txBox="1">
            <a:spLocks noGrp="1"/>
          </p:cNvSpPr>
          <p:nvPr>
            <p:ph type="body" idx="1"/>
          </p:nvPr>
        </p:nvSpPr>
        <p:spPr>
          <a:xfrm>
            <a:off x="731521" y="4560570"/>
            <a:ext cx="5852159" cy="432054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475"/>
              <a:buFont typeface="Arial"/>
              <a:buNone/>
            </a:pPr>
            <a:r>
              <a:rPr lang="fr-FR" sz="1900"/>
              <a:t>Le centre virtuel de carrière met à votre disposition de l'information spécifique au marché du travail au Maroc (fiches métiers, vidéos témoignages, études sectorielles…).</a:t>
            </a:r>
            <a:endParaRPr/>
          </a:p>
          <a:p>
            <a:pPr marL="0" lvl="0" indent="0" algn="l" rtl="0">
              <a:spcBef>
                <a:spcPts val="0"/>
              </a:spcBef>
              <a:spcAft>
                <a:spcPts val="0"/>
              </a:spcAft>
              <a:buClr>
                <a:schemeClr val="dk1"/>
              </a:buClr>
              <a:buSzPts val="475"/>
              <a:buFont typeface="Arial"/>
              <a:buNone/>
            </a:pPr>
            <a:r>
              <a:rPr lang="fr-FR" sz="1900"/>
              <a:t>Le CC organise régulièrement des ateliers « guest speaker » pour vous mettre en contact avec des professionnels qui peuvent répondre aux questions que vous vous posez. Il organise également des visites en entreprises.</a:t>
            </a:r>
            <a:endParaRPr sz="1900" b="1"/>
          </a:p>
        </p:txBody>
      </p:sp>
      <p:sp>
        <p:nvSpPr>
          <p:cNvPr id="358" name="Google Shape;358;p20:notes"/>
          <p:cNvSpPr txBox="1"/>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475"/>
              <a:buFont typeface="Arial"/>
              <a:buNone/>
            </a:pPr>
            <a:fld id="{00000000-1234-1234-1234-123412341234}" type="slidenum">
              <a:rPr lang="fr-FR" sz="1900" b="0" i="0" u="none" strike="noStrike" cap="none">
                <a:solidFill>
                  <a:srgbClr val="000000"/>
                </a:solidFill>
                <a:latin typeface="Arial"/>
                <a:ea typeface="Arial"/>
                <a:cs typeface="Arial"/>
                <a:sym typeface="Arial"/>
              </a:rPr>
              <a:t>20</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1: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475"/>
              <a:buFont typeface="Arial"/>
              <a:buNone/>
            </a:pPr>
            <a:r>
              <a:rPr lang="fr-FR" sz="1900"/>
              <a:t>Plus important encore - croyez en vous-même ! Ne vous limitez pas ! Demandez s'il y a des questions.</a:t>
            </a:r>
            <a:endParaRPr sz="1300">
              <a:solidFill>
                <a:schemeClr val="dk1"/>
              </a:solidFill>
              <a:latin typeface="Calibri"/>
              <a:ea typeface="Calibri"/>
              <a:cs typeface="Calibri"/>
              <a:sym typeface="Calibri"/>
            </a:endParaRPr>
          </a:p>
        </p:txBody>
      </p:sp>
      <p:sp>
        <p:nvSpPr>
          <p:cNvPr id="366" name="Google Shape;366;p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800"/>
              <a:buFont typeface="Arial"/>
              <a:buNone/>
            </a:pPr>
            <a:endParaRPr/>
          </a:p>
        </p:txBody>
      </p:sp>
      <p:sp>
        <p:nvSpPr>
          <p:cNvPr id="372" name="Google Shape;372;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800"/>
              <a:buFont typeface="Arial"/>
              <a:buNone/>
            </a:pPr>
            <a:endParaRPr/>
          </a:p>
        </p:txBody>
      </p:sp>
      <p:sp>
        <p:nvSpPr>
          <p:cNvPr id="102" name="Google Shape;102;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7" name="Google Shape;117;p4:notes"/>
          <p:cNvSpPr txBox="1">
            <a:spLocks noGrp="1"/>
          </p:cNvSpPr>
          <p:nvPr>
            <p:ph type="body" idx="1"/>
          </p:nvPr>
        </p:nvSpPr>
        <p:spPr>
          <a:xfrm>
            <a:off x="731521" y="4560570"/>
            <a:ext cx="5852159" cy="432054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475"/>
              <a:buFont typeface="Arial"/>
              <a:buNone/>
            </a:pPr>
            <a:endParaRPr sz="1900"/>
          </a:p>
        </p:txBody>
      </p:sp>
      <p:sp>
        <p:nvSpPr>
          <p:cNvPr id="118" name="Google Shape;118;p4:notes"/>
          <p:cNvSpPr txBox="1"/>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475"/>
              <a:buFont typeface="Arial"/>
              <a:buNone/>
            </a:pPr>
            <a:fld id="{00000000-1234-1234-1234-123412341234}" type="slidenum">
              <a:rPr lang="fr-FR" sz="1900" b="0" i="0" u="none" strike="noStrike" cap="none">
                <a:solidFill>
                  <a:srgbClr val="000000"/>
                </a:solidFill>
                <a:latin typeface="Arial"/>
                <a:ea typeface="Arial"/>
                <a:cs typeface="Arial"/>
                <a:sym typeface="Arial"/>
              </a:rPr>
              <a:t>4</a:t>
            </a:fld>
            <a:endParaRPr sz="1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l" rtl="0">
              <a:lnSpc>
                <a:spcPct val="100000"/>
              </a:lnSpc>
              <a:spcBef>
                <a:spcPts val="0"/>
              </a:spcBef>
              <a:spcAft>
                <a:spcPts val="0"/>
              </a:spcAft>
              <a:buClr>
                <a:schemeClr val="dk1"/>
              </a:buClr>
              <a:buSzPts val="1300"/>
              <a:buFont typeface="Arial"/>
              <a:buNone/>
            </a:pPr>
            <a:fld id="{00000000-1234-1234-1234-123412341234}" type="slidenum">
              <a:rPr lang="fr-FR" sz="1300" b="0" i="0" u="none" strike="noStrike" cap="none">
                <a:solidFill>
                  <a:schemeClr val="dk1"/>
                </a:solidFill>
                <a:latin typeface="Arial"/>
                <a:ea typeface="Arial"/>
                <a:cs typeface="Arial"/>
                <a:sym typeface="Arial"/>
              </a:rPr>
              <a:t>5</a:t>
            </a:fld>
            <a:endParaRPr sz="1300" b="0" i="0" u="none" strike="noStrike" cap="none">
              <a:solidFill>
                <a:schemeClr val="dk1"/>
              </a:solidFill>
              <a:latin typeface="Arial"/>
              <a:ea typeface="Arial"/>
              <a:cs typeface="Arial"/>
              <a:sym typeface="Arial"/>
            </a:endParaRPr>
          </a:p>
        </p:txBody>
      </p:sp>
      <p:sp>
        <p:nvSpPr>
          <p:cNvPr id="125" name="Google Shape;12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5: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Expliquez que nous sommes tous confrontés à des pressions externes lorsque nous commençons notre recherche d'emploi. Il est important de les équilibrer avec vos propres besoins internes afin que vous puissiez avoir une carrière dans laquelle vous réussirez. </a:t>
            </a:r>
            <a:endParaRPr sz="1900"/>
          </a:p>
          <a:p>
            <a:pPr marL="0" marR="0" lvl="0" indent="0" algn="l" rtl="0">
              <a:spcBef>
                <a:spcPts val="0"/>
              </a:spcBef>
              <a:spcAft>
                <a:spcPts val="0"/>
              </a:spcAft>
              <a:buClr>
                <a:schemeClr val="dk1"/>
              </a:buClr>
              <a:buSzPts val="1900"/>
              <a:buFont typeface="Arial"/>
              <a:buNone/>
            </a:pPr>
            <a:r>
              <a:rPr lang="fr-FR" sz="1900"/>
              <a:t>Nous voulons que vous preniez une décision rationnelle. Stimulez la discussion avec les questions suivantes : </a:t>
            </a:r>
            <a:endParaRPr/>
          </a:p>
          <a:p>
            <a:pPr marL="0" marR="0" lvl="0" indent="0" algn="l" rtl="0">
              <a:spcBef>
                <a:spcPts val="0"/>
              </a:spcBef>
              <a:spcAft>
                <a:spcPts val="0"/>
              </a:spcAft>
              <a:buClr>
                <a:schemeClr val="dk1"/>
              </a:buClr>
              <a:buSzPts val="1900"/>
              <a:buFont typeface="Arial"/>
              <a:buNone/>
            </a:pPr>
            <a:endParaRPr sz="1900"/>
          </a:p>
          <a:p>
            <a:pPr marL="302066" lvl="0" indent="-302066" algn="l" rtl="0">
              <a:spcBef>
                <a:spcPts val="0"/>
              </a:spcBef>
              <a:spcAft>
                <a:spcPts val="0"/>
              </a:spcAft>
              <a:buClr>
                <a:schemeClr val="dk1"/>
              </a:buClr>
              <a:buSzPts val="1900"/>
              <a:buFont typeface="Arial"/>
              <a:buChar char="•"/>
            </a:pPr>
            <a:r>
              <a:rPr lang="fr-FR" sz="1900"/>
              <a:t>Comment votre environnement proche (famille, amis) influe-t-il sur votre décision en matière de travail ?</a:t>
            </a:r>
            <a:endParaRPr sz="1900"/>
          </a:p>
          <a:p>
            <a:pPr marL="302066" lvl="0" indent="-302066" algn="l" rtl="0">
              <a:spcBef>
                <a:spcPts val="0"/>
              </a:spcBef>
              <a:spcAft>
                <a:spcPts val="0"/>
              </a:spcAft>
              <a:buClr>
                <a:schemeClr val="dk1"/>
              </a:buClr>
              <a:buSzPts val="1900"/>
              <a:buFont typeface="Arial"/>
              <a:buChar char="•"/>
            </a:pPr>
            <a:r>
              <a:rPr lang="fr-FR" sz="1900"/>
              <a:t>Quelles sont les pressions exercées par la société en général sur le type de travail que vous recherchez ?</a:t>
            </a:r>
            <a:endParaRPr sz="1900"/>
          </a:p>
          <a:p>
            <a:pPr marL="302066" lvl="0" indent="-302066" algn="l" rtl="0">
              <a:spcBef>
                <a:spcPts val="0"/>
              </a:spcBef>
              <a:spcAft>
                <a:spcPts val="0"/>
              </a:spcAft>
              <a:buClr>
                <a:schemeClr val="dk1"/>
              </a:buClr>
              <a:buSzPts val="1900"/>
              <a:buFont typeface="Arial"/>
              <a:buChar char="•"/>
            </a:pPr>
            <a:r>
              <a:rPr lang="fr-FR" sz="1900"/>
              <a:t>Comment vous sentiriez-vous si vous aviez votre travail de rêve ?</a:t>
            </a:r>
            <a:endParaRPr sz="1900"/>
          </a:p>
          <a:p>
            <a:pPr marL="0" lvl="0" indent="0" algn="l" rtl="0">
              <a:spcBef>
                <a:spcPts val="0"/>
              </a:spcBef>
              <a:spcAft>
                <a:spcPts val="0"/>
              </a:spcAft>
              <a:buClr>
                <a:schemeClr val="dk1"/>
              </a:buClr>
              <a:buSzPts val="18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marR="0" lvl="0" indent="0" algn="l" rtl="0">
              <a:lnSpc>
                <a:spcPct val="100000"/>
              </a:lnSpc>
              <a:spcBef>
                <a:spcPts val="0"/>
              </a:spcBef>
              <a:spcAft>
                <a:spcPts val="0"/>
              </a:spcAft>
              <a:buClr>
                <a:schemeClr val="dk1"/>
              </a:buClr>
              <a:buSzPts val="1300"/>
              <a:buFont typeface="Arial"/>
              <a:buNone/>
            </a:pPr>
            <a:fld id="{00000000-1234-1234-1234-123412341234}" type="slidenum">
              <a:rPr lang="fr-FR" sz="1300" b="0" i="0" u="none" strike="noStrike" cap="none">
                <a:solidFill>
                  <a:schemeClr val="dk1"/>
                </a:solidFill>
                <a:latin typeface="Arial"/>
                <a:ea typeface="Arial"/>
                <a:cs typeface="Arial"/>
                <a:sym typeface="Arial"/>
              </a:rPr>
              <a:t>6</a:t>
            </a:fld>
            <a:endParaRPr sz="1300" b="0" i="0" u="none" strike="noStrike" cap="none">
              <a:solidFill>
                <a:schemeClr val="dk1"/>
              </a:solidFill>
              <a:latin typeface="Arial"/>
              <a:ea typeface="Arial"/>
              <a:cs typeface="Arial"/>
              <a:sym typeface="Arial"/>
            </a:endParaRPr>
          </a:p>
        </p:txBody>
      </p:sp>
      <p:sp>
        <p:nvSpPr>
          <p:cNvPr id="156" name="Google Shape;156;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6: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900"/>
              <a:buFont typeface="Arial"/>
              <a:buNone/>
            </a:pPr>
            <a:r>
              <a:rPr lang="fr-FR" sz="1900"/>
              <a:t>Afin de prendre une décision réfléchie, vous devez comprendre vos points forts, intérêts et valeurs, et les caractéristiques du travail que vous envisagez de faire. Rappelez aux étudiants qu'ils peuvent en apprendre plus sur eux-mêmes dans l’atelier « me connaitre » (s’ils l’ont suivi, ils peuvent utiliser la fiche synthèse de mon bilan). Dans cet atelier, nous explorons le monde du travail.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177" name="Google Shape;177;p7: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800"/>
              <a:buFont typeface="Arial"/>
              <a:buNone/>
            </a:pPr>
            <a:r>
              <a:rPr lang="fr-FR"/>
              <a:t>Poser la question aux étudiants: pourquoi explorer le MT</a:t>
            </a:r>
            <a:endParaRPr/>
          </a:p>
          <a:p>
            <a:pPr marL="0" marR="0" lvl="0" indent="0" algn="l" rtl="0">
              <a:spcBef>
                <a:spcPts val="0"/>
              </a:spcBef>
              <a:spcAft>
                <a:spcPts val="0"/>
              </a:spcAft>
              <a:buClr>
                <a:schemeClr val="dk1"/>
              </a:buClr>
              <a:buSzPts val="1800"/>
              <a:buFont typeface="Arial"/>
              <a:buNone/>
            </a:pPr>
            <a:r>
              <a:rPr lang="fr-FR"/>
              <a:t>Faire la synthèse et expliquer les raisons ci-dessus.</a:t>
            </a:r>
            <a:endParaRPr/>
          </a:p>
          <a:p>
            <a:pPr marL="0" marR="0" lvl="0" indent="0" algn="l" rtl="0">
              <a:spcBef>
                <a:spcPts val="0"/>
              </a:spcBef>
              <a:spcAft>
                <a:spcPts val="0"/>
              </a:spcAft>
              <a:buClr>
                <a:schemeClr val="dk1"/>
              </a:buClr>
              <a:buSzPts val="1800"/>
              <a:buFont typeface="Arial"/>
              <a:buNone/>
            </a:pPr>
            <a:r>
              <a:rPr lang="fr-FR"/>
              <a:t>Ensuite rappeler le processus pour ceux qui ont suivi l’atelier « Planif » sinon expliquer brièvement </a:t>
            </a:r>
            <a:endParaRPr/>
          </a:p>
        </p:txBody>
      </p:sp>
      <p:sp>
        <p:nvSpPr>
          <p:cNvPr id="178" name="Google Shape;178;p7: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900"/>
              <a:buFont typeface="Arial"/>
              <a:buNone/>
            </a:pPr>
            <a:r>
              <a:rPr lang="fr-FR" sz="1900"/>
              <a:t>Demandez aux étudiants de réaliser l’activité 1 du handout puis de comparer avec les résultats de leurs voisin. Puis débrieffer en donnant les bonnes réponses et en soulignant l’importance de s’informer régulièrement pour être à jour.</a:t>
            </a:r>
            <a:endParaRPr/>
          </a:p>
        </p:txBody>
      </p:sp>
      <p:sp>
        <p:nvSpPr>
          <p:cNvPr id="196" name="Google Shape;19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p9:notes"/>
          <p:cNvSpPr txBox="1">
            <a:spLocks noGrp="1"/>
          </p:cNvSpPr>
          <p:nvPr>
            <p:ph type="body" idx="1"/>
          </p:nvPr>
        </p:nvSpPr>
        <p:spPr>
          <a:xfrm>
            <a:off x="731521" y="4560570"/>
            <a:ext cx="5852159" cy="4320540"/>
          </a:xfrm>
          <a:prstGeom prst="rect">
            <a:avLst/>
          </a:prstGeom>
          <a:noFill/>
          <a:ln>
            <a:noFill/>
          </a:ln>
        </p:spPr>
        <p:txBody>
          <a:bodyPr spcFirstLastPara="1" wrap="square" lIns="96625" tIns="96625" rIns="96625" bIns="96625" anchor="t" anchorCtr="0">
            <a:noAutofit/>
          </a:bodyPr>
          <a:lstStyle/>
          <a:p>
            <a:pPr marL="0" marR="0" lvl="0" indent="0" algn="l" rtl="0">
              <a:spcBef>
                <a:spcPts val="0"/>
              </a:spcBef>
              <a:spcAft>
                <a:spcPts val="0"/>
              </a:spcAft>
              <a:buClr>
                <a:schemeClr val="dk1"/>
              </a:buClr>
              <a:buSzPts val="1800"/>
              <a:buFont typeface="Arial"/>
              <a:buNone/>
            </a:pPr>
            <a:r>
              <a:rPr lang="fr-FR"/>
              <a:t>Expliquer brièvement chaque rubrique.</a:t>
            </a:r>
            <a:endParaRPr/>
          </a:p>
          <a:p>
            <a:pPr marL="0" marR="0" lvl="0" indent="0" algn="l" rtl="0">
              <a:spcBef>
                <a:spcPts val="0"/>
              </a:spcBef>
              <a:spcAft>
                <a:spcPts val="0"/>
              </a:spcAft>
              <a:buClr>
                <a:schemeClr val="dk1"/>
              </a:buClr>
              <a:buSzPts val="1800"/>
              <a:buFont typeface="Arial"/>
              <a:buNone/>
            </a:pPr>
            <a:r>
              <a:rPr lang="fr-FR" b="1"/>
              <a:t>Marché:</a:t>
            </a:r>
            <a:endParaRPr/>
          </a:p>
          <a:p>
            <a:pPr marL="302066" lvl="0" indent="-302066" algn="l" rtl="0">
              <a:spcBef>
                <a:spcPts val="0"/>
              </a:spcBef>
              <a:spcAft>
                <a:spcPts val="0"/>
              </a:spcAft>
              <a:buClr>
                <a:schemeClr val="dk1"/>
              </a:buClr>
              <a:buSzPts val="1800"/>
              <a:buFont typeface="Arial"/>
              <a:buChar char="•"/>
            </a:pPr>
            <a:r>
              <a:rPr lang="fr-FR"/>
              <a:t>Comme tout marché, il est soumis à la dynamique d’offre et de demande. Plus d’offres d’emploi suppose moins de chômage. </a:t>
            </a:r>
            <a:endParaRPr/>
          </a:p>
          <a:p>
            <a:pPr marL="302066" lvl="0" indent="-302066" algn="l" rtl="0">
              <a:spcBef>
                <a:spcPts val="0"/>
              </a:spcBef>
              <a:spcAft>
                <a:spcPts val="0"/>
              </a:spcAft>
              <a:buClr>
                <a:schemeClr val="dk1"/>
              </a:buClr>
              <a:buSzPts val="1800"/>
              <a:buFont typeface="Arial"/>
              <a:buChar char="•"/>
            </a:pPr>
            <a:r>
              <a:rPr lang="fr-FR"/>
              <a:t>Les politiques économiques régulent le marché: le Maroc a fait le choix de la libéralisation et de l’ouverture ce qui met sous pression les entreprises nationales et les obligent à être concurrentielles</a:t>
            </a:r>
            <a:endParaRPr/>
          </a:p>
          <a:p>
            <a:pPr marL="302066" lvl="0" indent="-302066" algn="l" rtl="0">
              <a:spcBef>
                <a:spcPts val="0"/>
              </a:spcBef>
              <a:spcAft>
                <a:spcPts val="0"/>
              </a:spcAft>
              <a:buClr>
                <a:schemeClr val="dk1"/>
              </a:buClr>
              <a:buSzPts val="1800"/>
              <a:buFont typeface="Arial"/>
              <a:buChar char="•"/>
            </a:pPr>
            <a:r>
              <a:rPr lang="fr-FR"/>
              <a:t>Les stratégies sectorielles sont des plans de développement pour dynamiser les secteurs porteurs et restructurer les secteurs traditionnels par des mesures incitatives pour les entreprises: voir lien pour plus d’infos: https://casainvest.ma/fr/jinvestis  </a:t>
            </a:r>
            <a:endParaRPr/>
          </a:p>
          <a:p>
            <a:pPr marL="302066" lvl="0" indent="-302066" algn="l" rtl="0">
              <a:spcBef>
                <a:spcPts val="0"/>
              </a:spcBef>
              <a:spcAft>
                <a:spcPts val="0"/>
              </a:spcAft>
              <a:buClr>
                <a:schemeClr val="dk1"/>
              </a:buClr>
              <a:buSzPts val="1800"/>
              <a:buFont typeface="Arial"/>
              <a:buChar char="•"/>
            </a:pPr>
            <a:r>
              <a:rPr lang="fr-FR"/>
              <a:t>Spécificité régionales: depuis la réforme de 2015 les régions ont adopté des plans de développement régionaux selon leurs enjeux et spécificités (voir lien pour plus d’infos: https://casainvest.ma/fr/casablanca-settat/plans-de-developpement </a:t>
            </a:r>
            <a:endParaRPr/>
          </a:p>
          <a:p>
            <a:pPr marL="362480" lvl="0" indent="-248180" algn="l" rtl="0">
              <a:spcBef>
                <a:spcPts val="0"/>
              </a:spcBef>
              <a:spcAft>
                <a:spcPts val="0"/>
              </a:spcAft>
              <a:buClr>
                <a:schemeClr val="dk1"/>
              </a:buClr>
              <a:buSzPts val="1800"/>
              <a:buFont typeface="Arial"/>
              <a:buNone/>
            </a:pPr>
            <a:endParaRPr/>
          </a:p>
          <a:p>
            <a:pPr marL="0" marR="0" lvl="0" indent="0" algn="l" rtl="0">
              <a:spcBef>
                <a:spcPts val="0"/>
              </a:spcBef>
              <a:spcAft>
                <a:spcPts val="0"/>
              </a:spcAft>
              <a:buClr>
                <a:schemeClr val="dk1"/>
              </a:buClr>
              <a:buSzPts val="1900"/>
              <a:buFont typeface="Arial"/>
              <a:buNone/>
            </a:pPr>
            <a:r>
              <a:rPr lang="fr-FR" sz="1900" b="1"/>
              <a:t>Structuré:</a:t>
            </a:r>
            <a:endParaRPr/>
          </a:p>
          <a:p>
            <a:pPr marL="0" marR="0" lvl="0" indent="0" algn="l" rtl="0">
              <a:spcBef>
                <a:spcPts val="0"/>
              </a:spcBef>
              <a:spcAft>
                <a:spcPts val="0"/>
              </a:spcAft>
              <a:buClr>
                <a:schemeClr val="dk1"/>
              </a:buClr>
              <a:buSzPts val="1900"/>
              <a:buFont typeface="Arial"/>
              <a:buNone/>
            </a:pPr>
            <a:r>
              <a:rPr lang="fr-FR" sz="1900"/>
              <a:t>Expliquer les spécificités du MT marocain en se basant sur le premier graphe du handout</a:t>
            </a:r>
            <a:endParaRPr sz="1900"/>
          </a:p>
          <a:p>
            <a:pPr marL="302066" lvl="0" indent="-302066" algn="l" rtl="0">
              <a:spcBef>
                <a:spcPts val="0"/>
              </a:spcBef>
              <a:spcAft>
                <a:spcPts val="0"/>
              </a:spcAft>
              <a:buClr>
                <a:schemeClr val="dk1"/>
              </a:buClr>
              <a:buSzPts val="1900"/>
              <a:buFont typeface="Arial"/>
              <a:buChar char="•"/>
            </a:pPr>
            <a:r>
              <a:rPr lang="fr-FR" sz="1900"/>
              <a:t>Le secteur public recrute de moins en moins (pour réduire les budgets de fonctionnement) et sa part du marché offre moins d’opportunités d’emploi. </a:t>
            </a:r>
            <a:endParaRPr/>
          </a:p>
          <a:p>
            <a:pPr marL="302066" lvl="0" indent="-302066" algn="l" rtl="0">
              <a:spcBef>
                <a:spcPts val="0"/>
              </a:spcBef>
              <a:spcAft>
                <a:spcPts val="0"/>
              </a:spcAft>
              <a:buClr>
                <a:schemeClr val="dk1"/>
              </a:buClr>
              <a:buSzPts val="1900"/>
              <a:buFont typeface="Arial"/>
              <a:buChar char="•"/>
            </a:pPr>
            <a:r>
              <a:rPr lang="fr-FR" sz="1900"/>
              <a:t>Le secteur privé crée de l’emploi dépendamment de la conjoncture économique nationale mais aussi mondiale (part des exportateurs qui subissent les crises des pays clients). </a:t>
            </a:r>
            <a:endParaRPr/>
          </a:p>
          <a:p>
            <a:pPr marL="302066" lvl="0" indent="-302066" algn="l" rtl="0">
              <a:spcBef>
                <a:spcPts val="0"/>
              </a:spcBef>
              <a:spcAft>
                <a:spcPts val="0"/>
              </a:spcAft>
              <a:buClr>
                <a:schemeClr val="dk1"/>
              </a:buClr>
              <a:buSzPts val="1900"/>
              <a:buFont typeface="Arial"/>
              <a:buChar char="•"/>
            </a:pPr>
            <a:r>
              <a:rPr lang="fr-FR" sz="1900"/>
              <a:t>La part de l’informel reste trop importante et fournit du sous emploi (rémunérations plus basses, absence de couverture médicale…)</a:t>
            </a:r>
            <a:endParaRPr/>
          </a:p>
          <a:p>
            <a:pPr marL="302066" lvl="0" indent="-302066" algn="l" rtl="0">
              <a:spcBef>
                <a:spcPts val="0"/>
              </a:spcBef>
              <a:spcAft>
                <a:spcPts val="0"/>
              </a:spcAft>
              <a:buClr>
                <a:schemeClr val="dk1"/>
              </a:buClr>
              <a:buSzPts val="1900"/>
              <a:buFont typeface="Arial"/>
              <a:buChar char="•"/>
            </a:pPr>
            <a:r>
              <a:rPr lang="fr-FR" sz="1900"/>
              <a:t>L’économie formelle est structurée en secteurs (exemple NTIC), en branches (Offshoring, Informatique,….) et en activités des entreprises ( centres d’appel relations clients, services back office bancaire, télécommunications,…). Les secteurs peuvent être traditionnels (Agriculture, tourisme, textile…) ou émergents ( NTIC, Automobile, Aéronotique…)</a:t>
            </a:r>
            <a:endParaRPr/>
          </a:p>
          <a:p>
            <a:pPr marL="302066" lvl="0" indent="-302066" algn="l" rtl="0">
              <a:spcBef>
                <a:spcPts val="0"/>
              </a:spcBef>
              <a:spcAft>
                <a:spcPts val="0"/>
              </a:spcAft>
              <a:buClr>
                <a:schemeClr val="dk1"/>
              </a:buClr>
              <a:buSzPts val="1900"/>
              <a:buFont typeface="Arial"/>
              <a:buChar char="•"/>
            </a:pPr>
            <a:r>
              <a:rPr lang="fr-FR" sz="1900"/>
              <a:t>La plus grosse part du marché est constitué de PME/TPE. Les grands groupes représentent une part très faible du marché</a:t>
            </a:r>
            <a:endParaRPr/>
          </a:p>
          <a:p>
            <a:pPr marL="0" marR="0" lvl="0" indent="0" algn="l" rtl="0">
              <a:spcBef>
                <a:spcPts val="0"/>
              </a:spcBef>
              <a:spcAft>
                <a:spcPts val="0"/>
              </a:spcAft>
              <a:buClr>
                <a:schemeClr val="dk1"/>
              </a:buClr>
              <a:buSzPts val="1900"/>
              <a:buFont typeface="Arial"/>
              <a:buNone/>
            </a:pPr>
            <a:r>
              <a:rPr lang="fr-FR" sz="1900" b="1"/>
              <a:t>Organisé</a:t>
            </a:r>
            <a:endParaRPr/>
          </a:p>
          <a:p>
            <a:pPr marL="302066" lvl="0" indent="-302066" algn="l" rtl="0">
              <a:spcBef>
                <a:spcPts val="0"/>
              </a:spcBef>
              <a:spcAft>
                <a:spcPts val="0"/>
              </a:spcAft>
              <a:buClr>
                <a:schemeClr val="dk1"/>
              </a:buClr>
              <a:buSzPts val="1900"/>
              <a:buFont typeface="Arial"/>
              <a:buChar char="•"/>
            </a:pPr>
            <a:r>
              <a:rPr lang="fr-FR" sz="1900"/>
              <a:t>L’organisation du travail est une donnée importante pour mieux comprendre les emplois et cheminement de carrière. Prendre un exemple des secteurs étudiés par le programme pour expliquer les notions suivantes: chaine de valeur/ postes d’entrée/ évolution de carrière (fiche secteur à fournir)</a:t>
            </a:r>
            <a:endParaRPr/>
          </a:p>
          <a:p>
            <a:pPr marL="302066" lvl="0" indent="-302066" algn="l" rtl="0">
              <a:spcBef>
                <a:spcPts val="0"/>
              </a:spcBef>
              <a:spcAft>
                <a:spcPts val="0"/>
              </a:spcAft>
              <a:buClr>
                <a:schemeClr val="dk1"/>
              </a:buClr>
              <a:buSzPts val="1900"/>
              <a:buFont typeface="Arial"/>
              <a:buChar char="•"/>
            </a:pPr>
            <a:r>
              <a:rPr lang="fr-FR" sz="1900"/>
              <a:t>Les descriptions des postes permet de mieux comprendre la consistance et l’environnement du travail. </a:t>
            </a:r>
            <a:endParaRPr/>
          </a:p>
          <a:p>
            <a:pPr marL="0" marR="0" lvl="0" indent="0" algn="l" rtl="0">
              <a:spcBef>
                <a:spcPts val="0"/>
              </a:spcBef>
              <a:spcAft>
                <a:spcPts val="0"/>
              </a:spcAft>
              <a:buClr>
                <a:schemeClr val="dk1"/>
              </a:buClr>
              <a:buSzPts val="1900"/>
              <a:buFont typeface="Arial"/>
              <a:buNone/>
            </a:pPr>
            <a:r>
              <a:rPr lang="fr-FR" sz="1900" b="1"/>
              <a:t>Réglementé</a:t>
            </a:r>
            <a:endParaRPr/>
          </a:p>
          <a:p>
            <a:pPr marL="302066" lvl="0" indent="-302066" algn="l" rtl="0">
              <a:spcBef>
                <a:spcPts val="0"/>
              </a:spcBef>
              <a:spcAft>
                <a:spcPts val="0"/>
              </a:spcAft>
              <a:buClr>
                <a:schemeClr val="dk1"/>
              </a:buClr>
              <a:buSzPts val="1900"/>
              <a:buFont typeface="Arial"/>
              <a:buChar char="•"/>
            </a:pPr>
            <a:r>
              <a:rPr lang="fr-FR" sz="1900"/>
              <a:t>Le code du travail régit les interactions entre employeur et employé en spécifiant les devoirs et obligations des deux parties.</a:t>
            </a:r>
            <a:endParaRPr/>
          </a:p>
          <a:p>
            <a:pPr marL="302066" lvl="0" indent="-302066" algn="l" rtl="0">
              <a:spcBef>
                <a:spcPts val="0"/>
              </a:spcBef>
              <a:spcAft>
                <a:spcPts val="0"/>
              </a:spcAft>
              <a:buClr>
                <a:schemeClr val="dk1"/>
              </a:buClr>
              <a:buSzPts val="1900"/>
              <a:buFont typeface="Arial"/>
              <a:buChar char="•"/>
            </a:pPr>
            <a:r>
              <a:rPr lang="fr-FR" sz="1900"/>
              <a:t>La prestation de travail peut se formaliser entre les deux parties selon trois formes: CDI, CDD et contrat pour une mission temporaire (Interim) (voir lien pour plus d’infos https://www.entreprendre.ma/Formes-de-contrat-de-travail-au-Maroc_a3913.html )</a:t>
            </a:r>
            <a:endParaRPr/>
          </a:p>
          <a:p>
            <a:pPr marL="302066" lvl="0" indent="-302066" algn="l" rtl="0">
              <a:spcBef>
                <a:spcPts val="0"/>
              </a:spcBef>
              <a:spcAft>
                <a:spcPts val="0"/>
              </a:spcAft>
              <a:buClr>
                <a:schemeClr val="dk1"/>
              </a:buClr>
              <a:buSzPts val="1900"/>
              <a:buFont typeface="Arial"/>
              <a:buChar char="•"/>
            </a:pPr>
            <a:r>
              <a:rPr lang="fr-FR" sz="1900"/>
              <a:t>Le contrat de stage formation insertion (IDMAJ –voir les détails sur le site ANAPEC) </a:t>
            </a:r>
            <a:endParaRPr/>
          </a:p>
          <a:p>
            <a:pPr marL="0" marR="0" lvl="0" indent="0" algn="l" rtl="0">
              <a:spcBef>
                <a:spcPts val="0"/>
              </a:spcBef>
              <a:spcAft>
                <a:spcPts val="0"/>
              </a:spcAft>
              <a:buClr>
                <a:schemeClr val="dk1"/>
              </a:buClr>
              <a:buSzPts val="1800"/>
              <a:buFont typeface="Arial"/>
              <a:buNone/>
            </a:pPr>
            <a:endParaRPr/>
          </a:p>
        </p:txBody>
      </p:sp>
      <p:sp>
        <p:nvSpPr>
          <p:cNvPr id="209" name="Google Shape;209;p9:notes"/>
          <p:cNvSpPr txBox="1">
            <a:spLocks noGrp="1"/>
          </p:cNvSpPr>
          <p:nvPr>
            <p:ph type="sldNum" idx="12"/>
          </p:nvPr>
        </p:nvSpPr>
        <p:spPr>
          <a:xfrm>
            <a:off x="4143587" y="9119472"/>
            <a:ext cx="3169919" cy="480060"/>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Clr>
                <a:schemeClr val="dk1"/>
              </a:buClr>
              <a:buSzPts val="1400"/>
              <a:buFont typeface="Arial"/>
              <a:buNone/>
            </a:pPr>
            <a:fld id="{00000000-1234-1234-1234-123412341234}" type="slidenum">
              <a:rPr lang="fr-FR" sz="1400" b="0" i="0" u="none" strike="noStrike" cap="none">
                <a:solidFill>
                  <a:schemeClr val="dk1"/>
                </a:solidFill>
                <a:latin typeface="Arial"/>
                <a:ea typeface="Arial"/>
                <a:cs typeface="Arial"/>
                <a:sym typeface="Arial"/>
              </a:rPr>
              <a:t>9</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mpty Cover">
  <p:cSld name="Empty Cover">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457200" y="790575"/>
            <a:ext cx="8229600" cy="885825"/>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9pPr>
          </a:lstStyle>
          <a:p>
            <a:endParaRPr/>
          </a:p>
        </p:txBody>
      </p:sp>
      <p:sp>
        <p:nvSpPr>
          <p:cNvPr id="63" name="Google Shape;63;p17"/>
          <p:cNvSpPr txBox="1">
            <a:spLocks noGrp="1"/>
          </p:cNvSpPr>
          <p:nvPr>
            <p:ph type="body" idx="1"/>
          </p:nvPr>
        </p:nvSpPr>
        <p:spPr>
          <a:xfrm>
            <a:off x="4648200" y="1828800"/>
            <a:ext cx="4038599" cy="4230422"/>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4" name="Google Shape;64;p17"/>
          <p:cNvSpPr txBox="1">
            <a:spLocks noGrp="1"/>
          </p:cNvSpPr>
          <p:nvPr>
            <p:ph type="body" idx="2"/>
          </p:nvPr>
        </p:nvSpPr>
        <p:spPr>
          <a:xfrm>
            <a:off x="365760" y="1828800"/>
            <a:ext cx="4041648" cy="4230422"/>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17"/>
          <p:cNvSpPr txBox="1">
            <a:spLocks noGrp="1"/>
          </p:cNvSpPr>
          <p:nvPr>
            <p:ph type="dt" idx="10"/>
          </p:nvPr>
        </p:nvSpPr>
        <p:spPr>
          <a:xfrm>
            <a:off x="0" y="6356350"/>
            <a:ext cx="1589087" cy="50165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7"/>
          <p:cNvSpPr txBox="1">
            <a:spLocks noGrp="1"/>
          </p:cNvSpPr>
          <p:nvPr>
            <p:ph type="ftr" idx="11"/>
          </p:nvPr>
        </p:nvSpPr>
        <p:spPr>
          <a:xfrm>
            <a:off x="2341561" y="6356350"/>
            <a:ext cx="4491037" cy="50165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17"/>
          <p:cNvSpPr txBox="1">
            <a:spLocks noGrp="1"/>
          </p:cNvSpPr>
          <p:nvPr>
            <p:ph type="sldNum" idx="12"/>
          </p:nvPr>
        </p:nvSpPr>
        <p:spPr>
          <a:xfrm>
            <a:off x="1703386" y="6356350"/>
            <a:ext cx="527050" cy="50165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722312" y="1371600"/>
            <a:ext cx="7772400" cy="2505075"/>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1pPr>
            <a:lvl2pPr marR="0" lvl="1"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9pPr>
          </a:lstStyle>
          <a:p>
            <a:endParaRPr/>
          </a:p>
        </p:txBody>
      </p:sp>
      <p:sp>
        <p:nvSpPr>
          <p:cNvPr id="80" name="Google Shape;80;p19"/>
          <p:cNvSpPr txBox="1">
            <a:spLocks noGrp="1"/>
          </p:cNvSpPr>
          <p:nvPr>
            <p:ph type="body" idx="1"/>
          </p:nvPr>
        </p:nvSpPr>
        <p:spPr>
          <a:xfrm>
            <a:off x="722312" y="4068762"/>
            <a:ext cx="7772400" cy="1131887"/>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81" name="Google Shape;81;p19"/>
          <p:cNvSpPr txBox="1">
            <a:spLocks noGrp="1"/>
          </p:cNvSpPr>
          <p:nvPr>
            <p:ph type="dt" idx="10"/>
          </p:nvPr>
        </p:nvSpPr>
        <p:spPr>
          <a:xfrm>
            <a:off x="0" y="6356350"/>
            <a:ext cx="1589087" cy="50165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19"/>
          <p:cNvSpPr txBox="1">
            <a:spLocks noGrp="1"/>
          </p:cNvSpPr>
          <p:nvPr>
            <p:ph type="ftr" idx="11"/>
          </p:nvPr>
        </p:nvSpPr>
        <p:spPr>
          <a:xfrm>
            <a:off x="2341561" y="6356350"/>
            <a:ext cx="4491037" cy="50165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19"/>
          <p:cNvSpPr txBox="1">
            <a:spLocks noGrp="1"/>
          </p:cNvSpPr>
          <p:nvPr>
            <p:ph type="sldNum" idx="12"/>
          </p:nvPr>
        </p:nvSpPr>
        <p:spPr>
          <a:xfrm>
            <a:off x="1703386" y="6356350"/>
            <a:ext cx="527050" cy="50165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45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2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1">
  <p:cSld name="1_Content 1">
    <p:spTree>
      <p:nvGrpSpPr>
        <p:cNvPr id="1" name="Shape 30"/>
        <p:cNvGrpSpPr/>
        <p:nvPr/>
      </p:nvGrpSpPr>
      <p:grpSpPr>
        <a:xfrm>
          <a:off x="0" y="0"/>
          <a:ext cx="0" cy="0"/>
          <a:chOff x="0" y="0"/>
          <a:chExt cx="0" cy="0"/>
        </a:xfrm>
      </p:grpSpPr>
      <p:sp>
        <p:nvSpPr>
          <p:cNvPr id="31" name="Google Shape;31;p10"/>
          <p:cNvSpPr txBox="1">
            <a:spLocks noGrp="1"/>
          </p:cNvSpPr>
          <p:nvPr>
            <p:ph type="body" idx="1"/>
          </p:nvPr>
        </p:nvSpPr>
        <p:spPr>
          <a:xfrm>
            <a:off x="368300" y="1308100"/>
            <a:ext cx="8458200" cy="467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360"/>
              </a:spcBef>
              <a:spcAft>
                <a:spcPts val="0"/>
              </a:spcAft>
              <a:buClr>
                <a:srgbClr val="C2113A"/>
              </a:buClr>
              <a:buSzPts val="1800"/>
              <a:buFont typeface="Arial"/>
              <a:buChar char="•"/>
              <a:defRPr sz="1800" b="0" i="0" u="none" strike="noStrike" cap="none">
                <a:solidFill>
                  <a:srgbClr val="002A6C"/>
                </a:solidFill>
                <a:latin typeface="Arial"/>
                <a:ea typeface="Arial"/>
                <a:cs typeface="Arial"/>
                <a:sym typeface="Arial"/>
              </a:defRPr>
            </a:lvl1pPr>
            <a:lvl2pPr marL="914400" marR="0" lvl="1" indent="-342900" algn="l" rtl="0">
              <a:lnSpc>
                <a:spcPct val="100000"/>
              </a:lnSpc>
              <a:spcBef>
                <a:spcPts val="360"/>
              </a:spcBef>
              <a:spcAft>
                <a:spcPts val="0"/>
              </a:spcAft>
              <a:buClr>
                <a:srgbClr val="C2113A"/>
              </a:buClr>
              <a:buSzPts val="1800"/>
              <a:buFont typeface="Arial"/>
              <a:buChar char="•"/>
              <a:defRPr sz="1800" b="0" i="0" u="none" strike="noStrike" cap="none">
                <a:solidFill>
                  <a:srgbClr val="002A6C"/>
                </a:solidFill>
                <a:latin typeface="Arial"/>
                <a:ea typeface="Arial"/>
                <a:cs typeface="Arial"/>
                <a:sym typeface="Arial"/>
              </a:defRPr>
            </a:lvl2pPr>
            <a:lvl3pPr marL="1371600" marR="0" lvl="2" indent="-342900" algn="l" rtl="0">
              <a:lnSpc>
                <a:spcPct val="100000"/>
              </a:lnSpc>
              <a:spcBef>
                <a:spcPts val="360"/>
              </a:spcBef>
              <a:spcAft>
                <a:spcPts val="0"/>
              </a:spcAft>
              <a:buClr>
                <a:srgbClr val="C2113A"/>
              </a:buClr>
              <a:buSzPts val="1800"/>
              <a:buFont typeface="Arial"/>
              <a:buChar char="•"/>
              <a:defRPr sz="1800" b="0" i="0" u="none" strike="noStrike" cap="none">
                <a:solidFill>
                  <a:srgbClr val="002A6C"/>
                </a:solidFill>
                <a:latin typeface="Arial"/>
                <a:ea typeface="Arial"/>
                <a:cs typeface="Arial"/>
                <a:sym typeface="Arial"/>
              </a:defRPr>
            </a:lvl3pPr>
            <a:lvl4pPr marL="1828800" marR="0" lvl="3" indent="-342900" algn="l" rtl="0">
              <a:lnSpc>
                <a:spcPct val="100000"/>
              </a:lnSpc>
              <a:spcBef>
                <a:spcPts val="360"/>
              </a:spcBef>
              <a:spcAft>
                <a:spcPts val="0"/>
              </a:spcAft>
              <a:buClr>
                <a:srgbClr val="C2113A"/>
              </a:buClr>
              <a:buSzPts val="1800"/>
              <a:buFont typeface="Arial"/>
              <a:buChar char="•"/>
              <a:defRPr sz="1800" b="0" i="0" u="none" strike="noStrike" cap="none">
                <a:solidFill>
                  <a:srgbClr val="002A6C"/>
                </a:solidFill>
                <a:latin typeface="Arial"/>
                <a:ea typeface="Arial"/>
                <a:cs typeface="Arial"/>
                <a:sym typeface="Arial"/>
              </a:defRPr>
            </a:lvl4pPr>
            <a:lvl5pPr marL="2286000" marR="0" lvl="4" indent="-342900" algn="l" rtl="0">
              <a:lnSpc>
                <a:spcPct val="100000"/>
              </a:lnSpc>
              <a:spcBef>
                <a:spcPts val="360"/>
              </a:spcBef>
              <a:spcAft>
                <a:spcPts val="0"/>
              </a:spcAft>
              <a:buClr>
                <a:srgbClr val="C2113A"/>
              </a:buClr>
              <a:buSzPts val="1800"/>
              <a:buFont typeface="Arial"/>
              <a:buChar char="•"/>
              <a:defRPr sz="1800" b="0" i="0" u="none" strike="noStrike" cap="none">
                <a:solidFill>
                  <a:srgbClr val="002A6C"/>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body" idx="2"/>
          </p:nvPr>
        </p:nvSpPr>
        <p:spPr>
          <a:xfrm>
            <a:off x="279400" y="203200"/>
            <a:ext cx="8547100" cy="889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rgbClr val="833E90"/>
              </a:buClr>
              <a:buSzPts val="1800"/>
              <a:buFont typeface="Arial"/>
              <a:buNone/>
              <a:defRPr sz="1800" b="0" i="0" u="none" strike="noStrike" cap="none">
                <a:solidFill>
                  <a:srgbClr val="833E90"/>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457200" y="790575"/>
            <a:ext cx="8229600" cy="962024"/>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457200" y="1905000"/>
            <a:ext cx="8229600" cy="4154487"/>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11"/>
          <p:cNvSpPr txBox="1">
            <a:spLocks noGrp="1"/>
          </p:cNvSpPr>
          <p:nvPr>
            <p:ph type="dt" idx="10"/>
          </p:nvPr>
        </p:nvSpPr>
        <p:spPr>
          <a:xfrm>
            <a:off x="0" y="6356350"/>
            <a:ext cx="158908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ftr" idx="11"/>
          </p:nvPr>
        </p:nvSpPr>
        <p:spPr>
          <a:xfrm>
            <a:off x="2341561" y="6356350"/>
            <a:ext cx="449103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8" name="Google Shape;38;p11"/>
          <p:cNvSpPr txBox="1">
            <a:spLocks noGrp="1"/>
          </p:cNvSpPr>
          <p:nvPr>
            <p:ph type="sldNum" idx="12"/>
          </p:nvPr>
        </p:nvSpPr>
        <p:spPr>
          <a:xfrm>
            <a:off x="1703386" y="6356350"/>
            <a:ext cx="527050" cy="5016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 cover empty">
  <p:cSld name="Back cover empty">
    <p:spTree>
      <p:nvGrpSpPr>
        <p:cNvPr id="1" name="Shape 4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457200" y="790575"/>
            <a:ext cx="8229600" cy="962024"/>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C2113A"/>
              </a:buClr>
              <a:buSzPts val="4800"/>
              <a:buFont typeface="Cabin"/>
              <a:buNone/>
              <a:defRPr sz="4800" b="0" i="0" u="none" strike="noStrike" cap="none">
                <a:solidFill>
                  <a:srgbClr val="C2113A"/>
                </a:solidFill>
                <a:latin typeface="Cabin"/>
                <a:ea typeface="Cabin"/>
                <a:cs typeface="Cabin"/>
                <a:sym typeface="Cabin"/>
              </a:defRPr>
            </a:lvl1pPr>
            <a:lvl2pPr marR="0" lvl="1"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9pPr>
          </a:lstStyle>
          <a:p>
            <a:endParaRPr/>
          </a:p>
        </p:txBody>
      </p:sp>
      <p:sp>
        <p:nvSpPr>
          <p:cNvPr id="52" name="Google Shape;52;p15"/>
          <p:cNvSpPr txBox="1">
            <a:spLocks noGrp="1"/>
          </p:cNvSpPr>
          <p:nvPr>
            <p:ph type="body" idx="1"/>
          </p:nvPr>
        </p:nvSpPr>
        <p:spPr>
          <a:xfrm>
            <a:off x="457200" y="1905000"/>
            <a:ext cx="8229600" cy="4154487"/>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5"/>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background-01.jpg"/>
          <p:cNvPicPr preferRelativeResize="0"/>
          <p:nvPr/>
        </p:nvPicPr>
        <p:blipFill rotWithShape="1">
          <a:blip r:embed="rId3">
            <a:alphaModFix/>
          </a:blip>
          <a:srcRect/>
          <a:stretch/>
        </p:blipFill>
        <p:spPr>
          <a:xfrm>
            <a:off x="0" y="433387"/>
            <a:ext cx="9144000" cy="6472236"/>
          </a:xfrm>
          <a:prstGeom prst="rect">
            <a:avLst/>
          </a:prstGeom>
          <a:noFill/>
          <a:ln>
            <a:noFill/>
          </a:ln>
        </p:spPr>
      </p:pic>
      <p:pic>
        <p:nvPicPr>
          <p:cNvPr id="11" name="Google Shape;11;p1"/>
          <p:cNvPicPr preferRelativeResize="0"/>
          <p:nvPr/>
        </p:nvPicPr>
        <p:blipFill rotWithShape="1">
          <a:blip r:embed="rId4">
            <a:alphaModFix/>
          </a:blip>
          <a:srcRect/>
          <a:stretch/>
        </p:blipFill>
        <p:spPr>
          <a:xfrm>
            <a:off x="-25400" y="0"/>
            <a:ext cx="9194799" cy="1090612"/>
          </a:xfrm>
          <a:prstGeom prst="rect">
            <a:avLst/>
          </a:prstGeom>
          <a:noFill/>
          <a:ln>
            <a:noFill/>
          </a:ln>
        </p:spPr>
      </p:pic>
      <p:pic>
        <p:nvPicPr>
          <p:cNvPr id="12" name="Google Shape;12;p1" descr="Logo-header.png"/>
          <p:cNvPicPr preferRelativeResize="0"/>
          <p:nvPr/>
        </p:nvPicPr>
        <p:blipFill rotWithShape="1">
          <a:blip r:embed="rId5">
            <a:alphaModFix/>
          </a:blip>
          <a:srcRect/>
          <a:stretch/>
        </p:blipFill>
        <p:spPr>
          <a:xfrm>
            <a:off x="387350" y="304800"/>
            <a:ext cx="8369299" cy="4429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15" name="Google Shape;15;p3" descr="background-02.jpg"/>
          <p:cNvPicPr preferRelativeResize="0"/>
          <p:nvPr/>
        </p:nvPicPr>
        <p:blipFill rotWithShape="1">
          <a:blip r:embed="rId4">
            <a:alphaModFix/>
          </a:blip>
          <a:srcRect/>
          <a:stretch/>
        </p:blipFill>
        <p:spPr>
          <a:xfrm>
            <a:off x="0" y="0"/>
            <a:ext cx="9144000" cy="6472236"/>
          </a:xfrm>
          <a:prstGeom prst="rect">
            <a:avLst/>
          </a:prstGeom>
          <a:noFill/>
          <a:ln>
            <a:noFill/>
          </a:ln>
        </p:spPr>
      </p:pic>
      <p:pic>
        <p:nvPicPr>
          <p:cNvPr id="16" name="Google Shape;16;p3"/>
          <p:cNvPicPr preferRelativeResize="0"/>
          <p:nvPr/>
        </p:nvPicPr>
        <p:blipFill rotWithShape="1">
          <a:blip r:embed="rId5">
            <a:alphaModFix/>
          </a:blip>
          <a:srcRect/>
          <a:stretch/>
        </p:blipFill>
        <p:spPr>
          <a:xfrm>
            <a:off x="393700" y="6369050"/>
            <a:ext cx="8420099" cy="282574"/>
          </a:xfrm>
          <a:prstGeom prst="rect">
            <a:avLst/>
          </a:prstGeom>
          <a:noFill/>
          <a:ln>
            <a:noFill/>
          </a:ln>
        </p:spPr>
      </p:pic>
      <p:pic>
        <p:nvPicPr>
          <p:cNvPr id="17" name="Google Shape;17;p3"/>
          <p:cNvPicPr preferRelativeResize="0"/>
          <p:nvPr/>
        </p:nvPicPr>
        <p:blipFill rotWithShape="1">
          <a:blip r:embed="rId6">
            <a:alphaModFix/>
          </a:blip>
          <a:srcRect/>
          <a:stretch/>
        </p:blipFill>
        <p:spPr>
          <a:xfrm>
            <a:off x="0" y="6130925"/>
            <a:ext cx="9144000" cy="4286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pic>
        <p:nvPicPr>
          <p:cNvPr id="21" name="Google Shape;21;p6" descr="background-02.jpg"/>
          <p:cNvPicPr preferRelativeResize="0"/>
          <p:nvPr/>
        </p:nvPicPr>
        <p:blipFill rotWithShape="1">
          <a:blip r:embed="rId3">
            <a:alphaModFix/>
          </a:blip>
          <a:srcRect/>
          <a:stretch/>
        </p:blipFill>
        <p:spPr>
          <a:xfrm>
            <a:off x="0" y="0"/>
            <a:ext cx="9144000" cy="6472236"/>
          </a:xfrm>
          <a:prstGeom prst="rect">
            <a:avLst/>
          </a:prstGeom>
          <a:noFill/>
          <a:ln>
            <a:noFill/>
          </a:ln>
        </p:spPr>
      </p:pic>
      <p:pic>
        <p:nvPicPr>
          <p:cNvPr id="22" name="Google Shape;22;p6"/>
          <p:cNvPicPr preferRelativeResize="0"/>
          <p:nvPr/>
        </p:nvPicPr>
        <p:blipFill rotWithShape="1">
          <a:blip r:embed="rId4">
            <a:alphaModFix/>
          </a:blip>
          <a:srcRect/>
          <a:stretch/>
        </p:blipFill>
        <p:spPr>
          <a:xfrm>
            <a:off x="0" y="6130925"/>
            <a:ext cx="9144000" cy="42861"/>
          </a:xfrm>
          <a:prstGeom prst="rect">
            <a:avLst/>
          </a:prstGeom>
          <a:noFill/>
          <a:ln>
            <a:noFill/>
          </a:ln>
        </p:spPr>
      </p:pic>
      <p:pic>
        <p:nvPicPr>
          <p:cNvPr id="23" name="Google Shape;23;p6" descr="Logo-footer.png"/>
          <p:cNvPicPr preferRelativeResize="0"/>
          <p:nvPr/>
        </p:nvPicPr>
        <p:blipFill rotWithShape="1">
          <a:blip r:embed="rId5">
            <a:alphaModFix/>
          </a:blip>
          <a:srcRect/>
          <a:stretch/>
        </p:blipFill>
        <p:spPr>
          <a:xfrm>
            <a:off x="519112" y="6375400"/>
            <a:ext cx="8154986" cy="2857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pic>
        <p:nvPicPr>
          <p:cNvPr id="26" name="Google Shape;26;p8" descr="background-02.jpg"/>
          <p:cNvPicPr preferRelativeResize="0"/>
          <p:nvPr/>
        </p:nvPicPr>
        <p:blipFill rotWithShape="1">
          <a:blip r:embed="rId5">
            <a:alphaModFix/>
          </a:blip>
          <a:srcRect/>
          <a:stretch/>
        </p:blipFill>
        <p:spPr>
          <a:xfrm>
            <a:off x="0" y="0"/>
            <a:ext cx="9144000" cy="6472236"/>
          </a:xfrm>
          <a:prstGeom prst="rect">
            <a:avLst/>
          </a:prstGeom>
          <a:noFill/>
          <a:ln>
            <a:noFill/>
          </a:ln>
        </p:spPr>
      </p:pic>
      <p:pic>
        <p:nvPicPr>
          <p:cNvPr id="27" name="Google Shape;27;p8"/>
          <p:cNvPicPr preferRelativeResize="0"/>
          <p:nvPr/>
        </p:nvPicPr>
        <p:blipFill rotWithShape="1">
          <a:blip r:embed="rId6">
            <a:alphaModFix/>
          </a:blip>
          <a:srcRect/>
          <a:stretch/>
        </p:blipFill>
        <p:spPr>
          <a:xfrm>
            <a:off x="393700" y="6369050"/>
            <a:ext cx="8420099" cy="282574"/>
          </a:xfrm>
          <a:prstGeom prst="rect">
            <a:avLst/>
          </a:prstGeom>
          <a:noFill/>
          <a:ln>
            <a:noFill/>
          </a:ln>
        </p:spPr>
      </p:pic>
      <p:pic>
        <p:nvPicPr>
          <p:cNvPr id="28" name="Google Shape;28;p8"/>
          <p:cNvPicPr preferRelativeResize="0"/>
          <p:nvPr/>
        </p:nvPicPr>
        <p:blipFill rotWithShape="1">
          <a:blip r:embed="rId7">
            <a:alphaModFix/>
          </a:blip>
          <a:srcRect/>
          <a:stretch/>
        </p:blipFill>
        <p:spPr>
          <a:xfrm>
            <a:off x="0" y="6130925"/>
            <a:ext cx="9144000" cy="4286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
        <p:cNvGrpSpPr/>
        <p:nvPr/>
      </p:nvGrpSpPr>
      <p:grpSpPr>
        <a:xfrm>
          <a:off x="0" y="0"/>
          <a:ext cx="0" cy="0"/>
          <a:chOff x="0" y="0"/>
          <a:chExt cx="0" cy="0"/>
        </a:xfrm>
      </p:grpSpPr>
      <p:pic>
        <p:nvPicPr>
          <p:cNvPr id="40" name="Google Shape;40;p12" descr="background-01.jpg"/>
          <p:cNvPicPr preferRelativeResize="0"/>
          <p:nvPr/>
        </p:nvPicPr>
        <p:blipFill rotWithShape="1">
          <a:blip r:embed="rId3">
            <a:alphaModFix/>
          </a:blip>
          <a:srcRect/>
          <a:stretch/>
        </p:blipFill>
        <p:spPr>
          <a:xfrm>
            <a:off x="0" y="0"/>
            <a:ext cx="9144000" cy="6472236"/>
          </a:xfrm>
          <a:prstGeom prst="rect">
            <a:avLst/>
          </a:prstGeom>
          <a:noFill/>
          <a:ln>
            <a:noFill/>
          </a:ln>
        </p:spPr>
      </p:pic>
      <p:pic>
        <p:nvPicPr>
          <p:cNvPr id="41" name="Google Shape;41;p12"/>
          <p:cNvPicPr preferRelativeResize="0"/>
          <p:nvPr/>
        </p:nvPicPr>
        <p:blipFill rotWithShape="1">
          <a:blip r:embed="rId4">
            <a:alphaModFix/>
          </a:blip>
          <a:srcRect/>
          <a:stretch/>
        </p:blipFill>
        <p:spPr>
          <a:xfrm rot="10800000">
            <a:off x="-25399" y="5767387"/>
            <a:ext cx="9194799" cy="1090612"/>
          </a:xfrm>
          <a:prstGeom prst="rect">
            <a:avLst/>
          </a:prstGeom>
          <a:noFill/>
          <a:ln>
            <a:noFill/>
          </a:ln>
        </p:spPr>
      </p:pic>
      <p:pic>
        <p:nvPicPr>
          <p:cNvPr id="42" name="Google Shape;42;p12"/>
          <p:cNvPicPr preferRelativeResize="0"/>
          <p:nvPr/>
        </p:nvPicPr>
        <p:blipFill rotWithShape="1">
          <a:blip r:embed="rId5">
            <a:alphaModFix/>
          </a:blip>
          <a:srcRect/>
          <a:stretch/>
        </p:blipFill>
        <p:spPr>
          <a:xfrm>
            <a:off x="361950" y="6207125"/>
            <a:ext cx="8420099" cy="282574"/>
          </a:xfrm>
          <a:prstGeom prst="rect">
            <a:avLst/>
          </a:prstGeom>
          <a:noFill/>
          <a:ln>
            <a:noFill/>
          </a:ln>
        </p:spPr>
      </p:pic>
      <p:sp>
        <p:nvSpPr>
          <p:cNvPr id="43" name="Google Shape;43;p12"/>
          <p:cNvSpPr txBox="1"/>
          <p:nvPr/>
        </p:nvSpPr>
        <p:spPr>
          <a:xfrm>
            <a:off x="11731625" y="3905250"/>
            <a:ext cx="184149" cy="369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pic>
        <p:nvPicPr>
          <p:cNvPr id="46" name="Google Shape;46;p14" descr="background-02.jpg"/>
          <p:cNvPicPr preferRelativeResize="0"/>
          <p:nvPr/>
        </p:nvPicPr>
        <p:blipFill rotWithShape="1">
          <a:blip r:embed="rId3">
            <a:alphaModFix/>
          </a:blip>
          <a:srcRect/>
          <a:stretch/>
        </p:blipFill>
        <p:spPr>
          <a:xfrm>
            <a:off x="0" y="0"/>
            <a:ext cx="9144000" cy="6472236"/>
          </a:xfrm>
          <a:prstGeom prst="rect">
            <a:avLst/>
          </a:prstGeom>
          <a:noFill/>
          <a:ln>
            <a:noFill/>
          </a:ln>
        </p:spPr>
      </p:pic>
      <p:pic>
        <p:nvPicPr>
          <p:cNvPr id="47" name="Google Shape;47;p14"/>
          <p:cNvPicPr preferRelativeResize="0"/>
          <p:nvPr/>
        </p:nvPicPr>
        <p:blipFill rotWithShape="1">
          <a:blip r:embed="rId4">
            <a:alphaModFix/>
          </a:blip>
          <a:srcRect/>
          <a:stretch/>
        </p:blipFill>
        <p:spPr>
          <a:xfrm>
            <a:off x="393700" y="6369050"/>
            <a:ext cx="8420099" cy="282574"/>
          </a:xfrm>
          <a:prstGeom prst="rect">
            <a:avLst/>
          </a:prstGeom>
          <a:noFill/>
          <a:ln>
            <a:noFill/>
          </a:ln>
        </p:spPr>
      </p:pic>
      <p:pic>
        <p:nvPicPr>
          <p:cNvPr id="48" name="Google Shape;48;p14"/>
          <p:cNvPicPr preferRelativeResize="0"/>
          <p:nvPr/>
        </p:nvPicPr>
        <p:blipFill rotWithShape="1">
          <a:blip r:embed="rId5">
            <a:alphaModFix/>
          </a:blip>
          <a:srcRect/>
          <a:stretch/>
        </p:blipFill>
        <p:spPr>
          <a:xfrm>
            <a:off x="0" y="6130925"/>
            <a:ext cx="9144000" cy="42861"/>
          </a:xfrm>
          <a:prstGeom prst="rect">
            <a:avLst/>
          </a:prstGeom>
          <a:noFill/>
          <a:ln>
            <a:noFill/>
          </a:ln>
        </p:spPr>
      </p:pic>
      <p:sp>
        <p:nvSpPr>
          <p:cNvPr id="49" name="Google Shape;49;p14"/>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pic>
        <p:nvPicPr>
          <p:cNvPr id="55" name="Google Shape;55;p16" descr="background-02.jpg"/>
          <p:cNvPicPr preferRelativeResize="0"/>
          <p:nvPr/>
        </p:nvPicPr>
        <p:blipFill rotWithShape="1">
          <a:blip r:embed="rId3">
            <a:alphaModFix/>
          </a:blip>
          <a:srcRect/>
          <a:stretch/>
        </p:blipFill>
        <p:spPr>
          <a:xfrm>
            <a:off x="0" y="0"/>
            <a:ext cx="9144000" cy="6472236"/>
          </a:xfrm>
          <a:prstGeom prst="rect">
            <a:avLst/>
          </a:prstGeom>
          <a:noFill/>
          <a:ln>
            <a:noFill/>
          </a:ln>
        </p:spPr>
      </p:pic>
      <p:pic>
        <p:nvPicPr>
          <p:cNvPr id="56" name="Google Shape;56;p16"/>
          <p:cNvPicPr preferRelativeResize="0"/>
          <p:nvPr/>
        </p:nvPicPr>
        <p:blipFill rotWithShape="1">
          <a:blip r:embed="rId4">
            <a:alphaModFix/>
          </a:blip>
          <a:srcRect/>
          <a:stretch/>
        </p:blipFill>
        <p:spPr>
          <a:xfrm>
            <a:off x="393700" y="6369050"/>
            <a:ext cx="8420099" cy="282574"/>
          </a:xfrm>
          <a:prstGeom prst="rect">
            <a:avLst/>
          </a:prstGeom>
          <a:noFill/>
          <a:ln>
            <a:noFill/>
          </a:ln>
        </p:spPr>
      </p:pic>
      <p:pic>
        <p:nvPicPr>
          <p:cNvPr id="57" name="Google Shape;57;p16"/>
          <p:cNvPicPr preferRelativeResize="0"/>
          <p:nvPr/>
        </p:nvPicPr>
        <p:blipFill rotWithShape="1">
          <a:blip r:embed="rId5">
            <a:alphaModFix/>
          </a:blip>
          <a:srcRect/>
          <a:stretch/>
        </p:blipFill>
        <p:spPr>
          <a:xfrm>
            <a:off x="0" y="6130925"/>
            <a:ext cx="9144000" cy="42861"/>
          </a:xfrm>
          <a:prstGeom prst="rect">
            <a:avLst/>
          </a:prstGeom>
          <a:noFill/>
          <a:ln>
            <a:noFill/>
          </a:ln>
        </p:spPr>
      </p:pic>
      <p:sp>
        <p:nvSpPr>
          <p:cNvPr id="58" name="Google Shape;58;p16"/>
          <p:cNvSpPr txBox="1">
            <a:spLocks noGrp="1"/>
          </p:cNvSpPr>
          <p:nvPr>
            <p:ph type="dt" idx="10"/>
          </p:nvPr>
        </p:nvSpPr>
        <p:spPr>
          <a:xfrm>
            <a:off x="0" y="6356350"/>
            <a:ext cx="158908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Google Shape;59;p16"/>
          <p:cNvSpPr txBox="1">
            <a:spLocks noGrp="1"/>
          </p:cNvSpPr>
          <p:nvPr>
            <p:ph type="ftr" idx="11"/>
          </p:nvPr>
        </p:nvSpPr>
        <p:spPr>
          <a:xfrm>
            <a:off x="2341561" y="6356350"/>
            <a:ext cx="449103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0" name="Google Shape;60;p16"/>
          <p:cNvSpPr txBox="1">
            <a:spLocks noGrp="1"/>
          </p:cNvSpPr>
          <p:nvPr>
            <p:ph type="sldNum" idx="12"/>
          </p:nvPr>
        </p:nvSpPr>
        <p:spPr>
          <a:xfrm>
            <a:off x="1703386" y="6356350"/>
            <a:ext cx="527050" cy="5016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pic>
        <p:nvPicPr>
          <p:cNvPr id="69" name="Google Shape;69;p18" descr="background-02.jpg"/>
          <p:cNvPicPr preferRelativeResize="0"/>
          <p:nvPr/>
        </p:nvPicPr>
        <p:blipFill rotWithShape="1">
          <a:blip r:embed="rId3">
            <a:alphaModFix/>
          </a:blip>
          <a:srcRect/>
          <a:stretch/>
        </p:blipFill>
        <p:spPr>
          <a:xfrm>
            <a:off x="0" y="0"/>
            <a:ext cx="9144000" cy="6472236"/>
          </a:xfrm>
          <a:prstGeom prst="rect">
            <a:avLst/>
          </a:prstGeom>
          <a:noFill/>
          <a:ln>
            <a:noFill/>
          </a:ln>
        </p:spPr>
      </p:pic>
      <p:pic>
        <p:nvPicPr>
          <p:cNvPr id="70" name="Google Shape;70;p18"/>
          <p:cNvPicPr preferRelativeResize="0"/>
          <p:nvPr/>
        </p:nvPicPr>
        <p:blipFill rotWithShape="1">
          <a:blip r:embed="rId4">
            <a:alphaModFix/>
          </a:blip>
          <a:srcRect/>
          <a:stretch/>
        </p:blipFill>
        <p:spPr>
          <a:xfrm>
            <a:off x="393700" y="6369050"/>
            <a:ext cx="8420099" cy="282574"/>
          </a:xfrm>
          <a:prstGeom prst="rect">
            <a:avLst/>
          </a:prstGeom>
          <a:noFill/>
          <a:ln>
            <a:noFill/>
          </a:ln>
        </p:spPr>
      </p:pic>
      <p:pic>
        <p:nvPicPr>
          <p:cNvPr id="71" name="Google Shape;71;p18"/>
          <p:cNvPicPr preferRelativeResize="0"/>
          <p:nvPr/>
        </p:nvPicPr>
        <p:blipFill rotWithShape="1">
          <a:blip r:embed="rId5">
            <a:alphaModFix/>
          </a:blip>
          <a:srcRect/>
          <a:stretch/>
        </p:blipFill>
        <p:spPr>
          <a:xfrm>
            <a:off x="0" y="6130925"/>
            <a:ext cx="9144000" cy="42861"/>
          </a:xfrm>
          <a:prstGeom prst="rect">
            <a:avLst/>
          </a:prstGeom>
          <a:noFill/>
          <a:ln>
            <a:noFill/>
          </a:ln>
        </p:spPr>
      </p:pic>
      <p:sp>
        <p:nvSpPr>
          <p:cNvPr id="72" name="Google Shape;72;p18"/>
          <p:cNvSpPr/>
          <p:nvPr/>
        </p:nvSpPr>
        <p:spPr>
          <a:xfrm>
            <a:off x="4495800" y="3924300"/>
            <a:ext cx="84137" cy="84137"/>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18"/>
          <p:cNvSpPr/>
          <p:nvPr/>
        </p:nvSpPr>
        <p:spPr>
          <a:xfrm>
            <a:off x="4695825" y="3924300"/>
            <a:ext cx="84137" cy="84137"/>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18"/>
          <p:cNvSpPr/>
          <p:nvPr/>
        </p:nvSpPr>
        <p:spPr>
          <a:xfrm>
            <a:off x="4297362" y="3924300"/>
            <a:ext cx="84137" cy="84137"/>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18"/>
          <p:cNvSpPr txBox="1">
            <a:spLocks noGrp="1"/>
          </p:cNvSpPr>
          <p:nvPr>
            <p:ph type="dt" idx="10"/>
          </p:nvPr>
        </p:nvSpPr>
        <p:spPr>
          <a:xfrm>
            <a:off x="0" y="6356350"/>
            <a:ext cx="158908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6" name="Google Shape;76;p18"/>
          <p:cNvSpPr txBox="1">
            <a:spLocks noGrp="1"/>
          </p:cNvSpPr>
          <p:nvPr>
            <p:ph type="ftr" idx="11"/>
          </p:nvPr>
        </p:nvSpPr>
        <p:spPr>
          <a:xfrm>
            <a:off x="2341561" y="6356350"/>
            <a:ext cx="4491037" cy="501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8"/>
          <p:cNvSpPr txBox="1">
            <a:spLocks noGrp="1"/>
          </p:cNvSpPr>
          <p:nvPr>
            <p:ph type="sldNum" idx="12"/>
          </p:nvPr>
        </p:nvSpPr>
        <p:spPr>
          <a:xfrm>
            <a:off x="1703386" y="6356350"/>
            <a:ext cx="527050" cy="5016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45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cp.ma/"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www.cfcim.org/" TargetMode="External"/><Relationship Id="rId4" Type="http://schemas.openxmlformats.org/officeDocument/2006/relationships/hyperlink" Target="https://www.cgem.ma/fr/federations-sectorielles/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areercenter.m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morocco.ta3mal.com/" TargetMode="External"/><Relationship Id="rId4" Type="http://schemas.openxmlformats.org/officeDocument/2006/relationships/hyperlink" Target="https://www.etudiant.ma/meti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careernetwork.msu.ed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0"/>
          <p:cNvSpPr txBox="1"/>
          <p:nvPr/>
        </p:nvSpPr>
        <p:spPr>
          <a:xfrm>
            <a:off x="590554" y="1909763"/>
            <a:ext cx="7340600" cy="64928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FFF"/>
              </a:buClr>
              <a:buSzPts val="2220"/>
              <a:buFont typeface="Arial"/>
              <a:buNone/>
            </a:pPr>
            <a:r>
              <a:rPr lang="fr-FR" sz="2220" b="0" i="0" u="none" strike="noStrike" cap="none">
                <a:solidFill>
                  <a:srgbClr val="FFFFFF"/>
                </a:solidFill>
                <a:latin typeface="Arial"/>
                <a:ea typeface="Arial"/>
                <a:cs typeface="Arial"/>
                <a:sym typeface="Arial"/>
              </a:rPr>
              <a:t>FORMATION INITIALE DES CONSEILLERS ET DES MANAGERS DE CAREER CENTER </a:t>
            </a:r>
            <a:endParaRPr/>
          </a:p>
        </p:txBody>
      </p:sp>
      <p:sp>
        <p:nvSpPr>
          <p:cNvPr id="89" name="Google Shape;89;p20"/>
          <p:cNvSpPr txBox="1"/>
          <p:nvPr/>
        </p:nvSpPr>
        <p:spPr>
          <a:xfrm>
            <a:off x="577516" y="3171908"/>
            <a:ext cx="8101263" cy="884237"/>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lt1"/>
              </a:buClr>
              <a:buSzPts val="1600"/>
              <a:buFont typeface="Arial"/>
              <a:buNone/>
            </a:pPr>
            <a:r>
              <a:rPr lang="fr-FR" sz="1600" b="0" i="0" u="none" strike="noStrike" cap="none">
                <a:solidFill>
                  <a:schemeClr val="lt1"/>
                </a:solidFill>
                <a:latin typeface="Arial"/>
                <a:ea typeface="Arial"/>
                <a:cs typeface="Arial"/>
                <a:sym typeface="Arial"/>
              </a:rPr>
              <a:t>MODULE : ANIMATION DES SERVICES CLÉS D’UN CAREER CENTER : DÉLIVRER LES ATELIERS DE BASE</a:t>
            </a:r>
            <a:endParaRPr sz="16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FFFFFF"/>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chemeClr val="lt1"/>
              </a:buClr>
              <a:buSzPts val="1600"/>
              <a:buFont typeface="Arial"/>
              <a:buNone/>
            </a:pPr>
            <a:r>
              <a:rPr lang="fr-FR" sz="1600" b="0" i="0" u="none" strike="noStrike" cap="none">
                <a:solidFill>
                  <a:schemeClr val="lt1"/>
                </a:solidFill>
                <a:latin typeface="Arial"/>
                <a:ea typeface="Arial"/>
                <a:cs typeface="Arial"/>
                <a:sym typeface="Arial"/>
              </a:rPr>
              <a:t>FDF EXPLORER LE MONDE DU TRAVAIL</a:t>
            </a:r>
            <a:endParaRPr sz="1600" b="0" i="0" u="none" strike="noStrike" cap="none">
              <a:solidFill>
                <a:schemeClr val="lt1"/>
              </a:solidFill>
              <a:highlight>
                <a:srgbClr val="FFFF00"/>
              </a:highlight>
              <a:latin typeface="Arial"/>
              <a:ea typeface="Arial"/>
              <a:cs typeface="Arial"/>
              <a:sym typeface="Arial"/>
            </a:endParaRPr>
          </a:p>
          <a:p>
            <a:pPr marL="0" marR="0" lvl="0" indent="0" algn="l" rtl="0">
              <a:lnSpc>
                <a:spcPct val="110000"/>
              </a:lnSpc>
              <a:spcBef>
                <a:spcPts val="0"/>
              </a:spcBef>
              <a:spcAft>
                <a:spcPts val="0"/>
              </a:spcAft>
              <a:buClr>
                <a:srgbClr val="FFFFFF"/>
              </a:buClr>
              <a:buSzPts val="1600"/>
              <a:buFont typeface="Arial"/>
              <a:buNone/>
            </a:pPr>
            <a:endParaRPr sz="1600" b="0" i="0" u="none" strike="noStrike" cap="none">
              <a:solidFill>
                <a:schemeClr val="lt1"/>
              </a:solidFill>
              <a:highlight>
                <a:srgbClr val="FFFF00"/>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p:nvPr/>
        </p:nvSpPr>
        <p:spPr>
          <a:xfrm>
            <a:off x="260350" y="281853"/>
            <a:ext cx="836295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OU CHERCHER L’INFORMATION ?</a:t>
            </a:r>
            <a:endParaRPr sz="2200" b="0" i="0" u="none" strike="noStrike" cap="none">
              <a:solidFill>
                <a:srgbClr val="C00000"/>
              </a:solidFill>
              <a:latin typeface="Cabin"/>
              <a:ea typeface="Cabin"/>
              <a:cs typeface="Cabin"/>
              <a:sym typeface="Cabin"/>
            </a:endParaRPr>
          </a:p>
          <a:p>
            <a:pPr marL="0" marR="0" lvl="0" indent="0" algn="l" rtl="0">
              <a:lnSpc>
                <a:spcPct val="100000"/>
              </a:lnSpc>
              <a:spcBef>
                <a:spcPts val="0"/>
              </a:spcBef>
              <a:spcAft>
                <a:spcPts val="0"/>
              </a:spcAft>
              <a:buClr>
                <a:srgbClr val="C00000"/>
              </a:buClr>
              <a:buSzPts val="600"/>
              <a:buFont typeface="Gill Sans"/>
              <a:buNone/>
            </a:pPr>
            <a:r>
              <a:rPr lang="fr-FR" sz="2400" b="0" i="0" u="none" strike="noStrike" cap="none">
                <a:solidFill>
                  <a:srgbClr val="C2113A"/>
                </a:solidFill>
                <a:latin typeface="Gill Sans"/>
                <a:ea typeface="Gill Sans"/>
                <a:cs typeface="Gill Sans"/>
                <a:sym typeface="Gill Sans"/>
              </a:rPr>
              <a:t>Activité 2</a:t>
            </a:r>
            <a:endParaRPr/>
          </a:p>
          <a:p>
            <a:pPr marL="0" marR="0" lvl="0" indent="0" algn="l" rtl="0">
              <a:lnSpc>
                <a:spcPct val="100000"/>
              </a:lnSpc>
              <a:spcBef>
                <a:spcPts val="0"/>
              </a:spcBef>
              <a:spcAft>
                <a:spcPts val="0"/>
              </a:spcAft>
              <a:buClr>
                <a:srgbClr val="C00000"/>
              </a:buClr>
              <a:buSzPts val="550"/>
              <a:buFont typeface="Cabin"/>
              <a:buNone/>
            </a:pPr>
            <a:endParaRPr sz="2200" b="0" i="0" u="none" strike="noStrike" cap="none">
              <a:solidFill>
                <a:srgbClr val="C00000"/>
              </a:solidFill>
              <a:latin typeface="Cabin"/>
              <a:ea typeface="Cabin"/>
              <a:cs typeface="Cabin"/>
              <a:sym typeface="Cabin"/>
            </a:endParaRPr>
          </a:p>
        </p:txBody>
      </p:sp>
      <p:sp>
        <p:nvSpPr>
          <p:cNvPr id="225" name="Google Shape;225;p29"/>
          <p:cNvSpPr txBox="1"/>
          <p:nvPr/>
        </p:nvSpPr>
        <p:spPr>
          <a:xfrm>
            <a:off x="487362" y="1054099"/>
            <a:ext cx="7467600" cy="505575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2060"/>
              </a:buClr>
              <a:buSzPts val="2400"/>
              <a:buFont typeface="Arial"/>
              <a:buAutoNum type="arabicPeriod"/>
            </a:pPr>
            <a:r>
              <a:rPr lang="fr-FR" sz="2400" b="0" i="0" u="none" strike="noStrike" cap="none">
                <a:solidFill>
                  <a:srgbClr val="002060"/>
                </a:solidFill>
                <a:latin typeface="Cabin"/>
                <a:ea typeface="Cabin"/>
                <a:cs typeface="Cabin"/>
                <a:sym typeface="Cabin"/>
              </a:rPr>
              <a:t>Opportunités du marché en général (secteurs employeurs, plans de développement, régions,…)</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Haut commissariat au plan </a:t>
            </a:r>
            <a:r>
              <a:rPr lang="fr-FR" sz="2400" b="0" i="0" u="sng" strike="noStrike" cap="none">
                <a:solidFill>
                  <a:schemeClr val="hlink"/>
                </a:solidFill>
                <a:latin typeface="Cabin"/>
                <a:ea typeface="Cabin"/>
                <a:cs typeface="Cabin"/>
                <a:sym typeface="Cabin"/>
                <a:hlinkClick r:id="rId3"/>
              </a:rPr>
              <a:t>www.hcp.ma</a:t>
            </a:r>
            <a:r>
              <a:rPr lang="fr-FR" sz="2400" b="0" i="0" u="none" strike="noStrike" cap="none">
                <a:solidFill>
                  <a:srgbClr val="002060"/>
                </a:solidFill>
                <a:latin typeface="Cabin"/>
                <a:ea typeface="Cabin"/>
                <a:cs typeface="Cabin"/>
                <a:sym typeface="Cabin"/>
              </a:rPr>
              <a:t> </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Les ministères sectoriels (économie et finances, emploi, commerce et industrie, tourisme, agriculture….)</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Les Centres régionaux d’investissement (de votre région ex: casainvest.ma)</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Les fédérations professionnelles sectorielles </a:t>
            </a:r>
            <a:r>
              <a:rPr lang="fr-FR" sz="2400" b="0" i="0" u="sng" strike="noStrike" cap="none">
                <a:solidFill>
                  <a:schemeClr val="hlink"/>
                </a:solidFill>
                <a:latin typeface="Cabin"/>
                <a:ea typeface="Cabin"/>
                <a:cs typeface="Cabin"/>
                <a:sym typeface="Cabin"/>
                <a:hlinkClick r:id="rId4"/>
              </a:rPr>
              <a:t>https://www.cgem.ma/fr/federations-sectorielles/3</a:t>
            </a:r>
            <a:endParaRPr sz="2400" b="0" i="0" u="none" strike="noStrike" cap="none">
              <a:solidFill>
                <a:srgbClr val="002060"/>
              </a:solidFill>
              <a:latin typeface="Cabin"/>
              <a:ea typeface="Cabin"/>
              <a:cs typeface="Cabin"/>
              <a:sym typeface="Cabin"/>
            </a:endParaRPr>
          </a:p>
          <a:p>
            <a:pPr marL="342900" marR="0" lvl="0" indent="-342900" algn="l" rtl="0">
              <a:lnSpc>
                <a:spcPct val="100000"/>
              </a:lnSpc>
              <a:spcBef>
                <a:spcPts val="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Les chambres de commerce  ex: </a:t>
            </a:r>
            <a:r>
              <a:rPr lang="fr-FR" sz="2400" b="0" i="0" u="sng" strike="noStrike" cap="none">
                <a:solidFill>
                  <a:schemeClr val="hlink"/>
                </a:solidFill>
                <a:latin typeface="Arial"/>
                <a:ea typeface="Arial"/>
                <a:cs typeface="Arial"/>
                <a:sym typeface="Arial"/>
                <a:hlinkClick r:id="rId5"/>
              </a:rPr>
              <a:t>www.cfcim.org/</a:t>
            </a:r>
            <a:r>
              <a:rPr lang="fr-FR" sz="2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400"/>
              <a:buFont typeface="Arial"/>
              <a:buNone/>
            </a:pPr>
            <a:br>
              <a:rPr lang="fr-FR" sz="1400" b="0" i="0" u="none" strike="noStrike" cap="none">
                <a:solidFill>
                  <a:srgbClr val="000000"/>
                </a:solidFill>
                <a:latin typeface="Arial"/>
                <a:ea typeface="Arial"/>
                <a:cs typeface="Arial"/>
                <a:sym typeface="Arial"/>
              </a:rPr>
            </a:br>
            <a:endParaRPr sz="2400" b="0" i="0" u="none" strike="noStrike" cap="none">
              <a:solidFill>
                <a:srgbClr val="002060"/>
              </a:solidFill>
              <a:latin typeface="Cabin"/>
              <a:ea typeface="Cabin"/>
              <a:cs typeface="Cabin"/>
              <a:sym typeface="Cabin"/>
            </a:endParaRPr>
          </a:p>
          <a:p>
            <a:pPr marL="609600" marR="0" lvl="0" indent="-457200" algn="l" rtl="0">
              <a:lnSpc>
                <a:spcPct val="100000"/>
              </a:lnSpc>
              <a:spcBef>
                <a:spcPts val="480"/>
              </a:spcBef>
              <a:spcAft>
                <a:spcPts val="0"/>
              </a:spcAft>
              <a:buClr>
                <a:schemeClr val="dk1"/>
              </a:buClr>
              <a:buSzPts val="2400"/>
              <a:buFont typeface="Arial"/>
              <a:buNone/>
            </a:pPr>
            <a:endParaRPr sz="2400" b="0" i="0" u="none" strike="noStrike" cap="none">
              <a:solidFill>
                <a:srgbClr val="002060"/>
              </a:solidFill>
              <a:latin typeface="Cabin"/>
              <a:ea typeface="Cabin"/>
              <a:cs typeface="Cabin"/>
              <a:sym typeface="Cabin"/>
            </a:endParaRPr>
          </a:p>
          <a:p>
            <a:pPr marL="0" marR="0" lvl="0" indent="0" algn="l" rtl="0">
              <a:lnSpc>
                <a:spcPct val="100000"/>
              </a:lnSpc>
              <a:spcBef>
                <a:spcPts val="480"/>
              </a:spcBef>
              <a:spcAft>
                <a:spcPts val="0"/>
              </a:spcAft>
              <a:buClr>
                <a:srgbClr val="002060"/>
              </a:buClr>
              <a:buSzPts val="2400"/>
              <a:buFont typeface="Arial"/>
              <a:buNone/>
            </a:pPr>
            <a:endParaRPr sz="2400" b="0" i="0" u="none" strike="noStrike" cap="none">
              <a:solidFill>
                <a:srgbClr val="002060"/>
              </a:solidFill>
              <a:latin typeface="Cabin"/>
              <a:ea typeface="Cabin"/>
              <a:cs typeface="Cabin"/>
              <a:sym typeface="Cabin"/>
            </a:endParaRPr>
          </a:p>
        </p:txBody>
      </p:sp>
      <p:pic>
        <p:nvPicPr>
          <p:cNvPr id="226" name="Google Shape;226;p29"/>
          <p:cNvPicPr preferRelativeResize="0"/>
          <p:nvPr/>
        </p:nvPicPr>
        <p:blipFill rotWithShape="1">
          <a:blip r:embed="rId6">
            <a:alphaModFix/>
          </a:blip>
          <a:srcRect/>
          <a:stretch/>
        </p:blipFill>
        <p:spPr>
          <a:xfrm>
            <a:off x="6980959" y="0"/>
            <a:ext cx="2332036" cy="23320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p:nvPr/>
        </p:nvSpPr>
        <p:spPr>
          <a:xfrm>
            <a:off x="260350" y="281853"/>
            <a:ext cx="836295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OU CHERCHER L’INFORMATION ?</a:t>
            </a:r>
            <a:endParaRPr sz="2200" b="0" i="0" u="none" strike="noStrike" cap="none">
              <a:solidFill>
                <a:srgbClr val="C00000"/>
              </a:solidFill>
              <a:latin typeface="Cabin"/>
              <a:ea typeface="Cabin"/>
              <a:cs typeface="Cabin"/>
              <a:sym typeface="Cabin"/>
            </a:endParaRPr>
          </a:p>
          <a:p>
            <a:pPr marL="0" marR="0" lvl="0" indent="0" algn="l" rtl="0">
              <a:lnSpc>
                <a:spcPct val="100000"/>
              </a:lnSpc>
              <a:spcBef>
                <a:spcPts val="0"/>
              </a:spcBef>
              <a:spcAft>
                <a:spcPts val="0"/>
              </a:spcAft>
              <a:buClr>
                <a:srgbClr val="C00000"/>
              </a:buClr>
              <a:buSzPts val="600"/>
              <a:buFont typeface="Gill Sans"/>
              <a:buNone/>
            </a:pPr>
            <a:r>
              <a:rPr lang="fr-FR" sz="2400" b="0" i="0" u="none" strike="noStrike" cap="none">
                <a:solidFill>
                  <a:srgbClr val="C2113A"/>
                </a:solidFill>
                <a:latin typeface="Gill Sans"/>
                <a:ea typeface="Gill Sans"/>
                <a:cs typeface="Gill Sans"/>
                <a:sym typeface="Gill Sans"/>
              </a:rPr>
              <a:t>Activité 2</a:t>
            </a:r>
            <a:endParaRPr/>
          </a:p>
          <a:p>
            <a:pPr marL="0" marR="0" lvl="0" indent="0" algn="l" rtl="0">
              <a:lnSpc>
                <a:spcPct val="100000"/>
              </a:lnSpc>
              <a:spcBef>
                <a:spcPts val="0"/>
              </a:spcBef>
              <a:spcAft>
                <a:spcPts val="0"/>
              </a:spcAft>
              <a:buClr>
                <a:srgbClr val="C00000"/>
              </a:buClr>
              <a:buSzPts val="550"/>
              <a:buFont typeface="Cabin"/>
              <a:buNone/>
            </a:pPr>
            <a:endParaRPr sz="2200" b="0" i="0" u="none" strike="noStrike" cap="none">
              <a:solidFill>
                <a:srgbClr val="C00000"/>
              </a:solidFill>
              <a:latin typeface="Cabin"/>
              <a:ea typeface="Cabin"/>
              <a:cs typeface="Cabin"/>
              <a:sym typeface="Cabin"/>
            </a:endParaRPr>
          </a:p>
        </p:txBody>
      </p:sp>
      <p:sp>
        <p:nvSpPr>
          <p:cNvPr id="232" name="Google Shape;232;p30"/>
          <p:cNvSpPr txBox="1"/>
          <p:nvPr/>
        </p:nvSpPr>
        <p:spPr>
          <a:xfrm>
            <a:off x="487362" y="1054099"/>
            <a:ext cx="7467600" cy="505575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2060"/>
              </a:buClr>
              <a:buSzPts val="2400"/>
              <a:buFont typeface="Arial"/>
              <a:buAutoNum type="arabicPeriod" startAt="2"/>
            </a:pPr>
            <a:r>
              <a:rPr lang="fr-FR" sz="2400" b="0" i="0" u="none" strike="noStrike" cap="none">
                <a:solidFill>
                  <a:srgbClr val="002060"/>
                </a:solidFill>
                <a:latin typeface="Cabin"/>
                <a:ea typeface="Cabin"/>
                <a:cs typeface="Cabin"/>
                <a:sym typeface="Cabin"/>
              </a:rPr>
              <a:t>Organisation du travail, métiers, cheminement de carrière</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Votre Career Center ou </a:t>
            </a:r>
            <a:r>
              <a:rPr lang="fr-FR" sz="2400" b="0" i="0" u="sng" strike="noStrike" cap="none">
                <a:solidFill>
                  <a:schemeClr val="hlink"/>
                </a:solidFill>
                <a:latin typeface="Cabin"/>
                <a:ea typeface="Cabin"/>
                <a:cs typeface="Cabin"/>
                <a:sym typeface="Cabin"/>
                <a:hlinkClick r:id="rId3"/>
              </a:rPr>
              <a:t>www.careercenter.ma</a:t>
            </a:r>
            <a:r>
              <a:rPr lang="fr-FR" sz="2400" b="0" i="0" u="none" strike="noStrike" cap="none">
                <a:solidFill>
                  <a:srgbClr val="002060"/>
                </a:solidFill>
                <a:latin typeface="Cabin"/>
                <a:ea typeface="Cabin"/>
                <a:cs typeface="Cabin"/>
                <a:sym typeface="Cabin"/>
              </a:rPr>
              <a:t> </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REM/REC de certains secteurs disponibles sur les sites des ministères sectoriels</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 site étudiant.ma (information non institutionnelle) </a:t>
            </a:r>
            <a:r>
              <a:rPr lang="fr-FR" sz="2400" b="0" i="0" u="sng" strike="noStrike" cap="none">
                <a:solidFill>
                  <a:schemeClr val="hlink"/>
                </a:solidFill>
                <a:latin typeface="Cabin"/>
                <a:ea typeface="Cabin"/>
                <a:cs typeface="Cabin"/>
                <a:sym typeface="Cabin"/>
                <a:hlinkClick r:id="rId4"/>
              </a:rPr>
              <a:t>https://www.etudiant.ma/metiers</a:t>
            </a:r>
            <a:r>
              <a:rPr lang="fr-FR" sz="2400" b="0" i="0" u="none" strike="noStrike" cap="none">
                <a:solidFill>
                  <a:srgbClr val="002060"/>
                </a:solidFill>
                <a:latin typeface="Cabin"/>
                <a:ea typeface="Cabin"/>
                <a:cs typeface="Cabin"/>
                <a:sym typeface="Cabin"/>
              </a:rPr>
              <a:t> </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 site Guide métiers (information non institutionnelle) </a:t>
            </a:r>
            <a:r>
              <a:rPr lang="fr-FR" sz="2400" b="0" i="0" u="sng" strike="noStrike" cap="none">
                <a:solidFill>
                  <a:schemeClr val="hlink"/>
                </a:solidFill>
                <a:latin typeface="Cabin"/>
                <a:ea typeface="Cabin"/>
                <a:cs typeface="Cabin"/>
                <a:sym typeface="Cabin"/>
                <a:hlinkClick r:id="rId4"/>
              </a:rPr>
              <a:t>https://www.etudiant.ma/metiers</a:t>
            </a:r>
            <a:r>
              <a:rPr lang="fr-FR" sz="2400" b="0" i="0" u="none" strike="noStrike" cap="none">
                <a:solidFill>
                  <a:srgbClr val="002060"/>
                </a:solidFill>
                <a:latin typeface="Cabin"/>
                <a:ea typeface="Cabin"/>
                <a:cs typeface="Cabin"/>
                <a:sym typeface="Cabin"/>
              </a:rPr>
              <a:t> </a:t>
            </a:r>
            <a:endParaRPr/>
          </a:p>
          <a:p>
            <a:pPr marL="342900" marR="0" lvl="0" indent="-342900" algn="l" rtl="0">
              <a:lnSpc>
                <a:spcPct val="100000"/>
              </a:lnSpc>
              <a:spcBef>
                <a:spcPts val="480"/>
              </a:spcBef>
              <a:spcAft>
                <a:spcPts val="0"/>
              </a:spcAft>
              <a:buClr>
                <a:srgbClr val="002060"/>
              </a:buClr>
              <a:buSzPts val="2400"/>
              <a:buFont typeface="Arial"/>
              <a:buChar char="•"/>
            </a:pPr>
            <a:r>
              <a:rPr lang="fr-FR" sz="2400" b="0" i="0" u="none" strike="noStrike" cap="none">
                <a:solidFill>
                  <a:srgbClr val="002060"/>
                </a:solidFill>
                <a:latin typeface="Cabin"/>
                <a:ea typeface="Cabin"/>
                <a:cs typeface="Cabin"/>
                <a:sym typeface="Cabin"/>
              </a:rPr>
              <a:t>Le site TAAMAL (information non institutionnelle) </a:t>
            </a:r>
            <a:r>
              <a:rPr lang="fr-FR" sz="2400" b="0" i="0" u="sng" strike="noStrike" cap="none">
                <a:solidFill>
                  <a:schemeClr val="hlink"/>
                </a:solidFill>
                <a:latin typeface="Cabin"/>
                <a:ea typeface="Cabin"/>
                <a:cs typeface="Cabin"/>
                <a:sym typeface="Cabin"/>
                <a:hlinkClick r:id="rId5"/>
              </a:rPr>
              <a:t>http://morocco.ta3mal.com</a:t>
            </a:r>
            <a:r>
              <a:rPr lang="fr-FR" sz="2400" b="0" i="0" u="none" strike="noStrike" cap="none">
                <a:solidFill>
                  <a:srgbClr val="002060"/>
                </a:solidFill>
                <a:latin typeface="Cabin"/>
                <a:ea typeface="Cabin"/>
                <a:cs typeface="Cabin"/>
                <a:sym typeface="Cabin"/>
              </a:rPr>
              <a:t> </a:t>
            </a:r>
            <a:endParaRPr/>
          </a:p>
          <a:p>
            <a:pPr marL="0" marR="0" lvl="0" indent="0" algn="l" rtl="0">
              <a:lnSpc>
                <a:spcPct val="100000"/>
              </a:lnSpc>
              <a:spcBef>
                <a:spcPts val="0"/>
              </a:spcBef>
              <a:spcAft>
                <a:spcPts val="0"/>
              </a:spcAft>
              <a:buClr>
                <a:srgbClr val="000000"/>
              </a:buClr>
              <a:buSzPts val="1400"/>
              <a:buFont typeface="Arial"/>
              <a:buNone/>
            </a:pPr>
            <a:br>
              <a:rPr lang="fr-FR" sz="1400" b="0" i="0" u="none" strike="noStrike" cap="none">
                <a:solidFill>
                  <a:srgbClr val="000000"/>
                </a:solidFill>
                <a:latin typeface="Arial"/>
                <a:ea typeface="Arial"/>
                <a:cs typeface="Arial"/>
                <a:sym typeface="Arial"/>
              </a:rPr>
            </a:br>
            <a:endParaRPr sz="2400" b="0" i="0" u="none" strike="noStrike" cap="none">
              <a:solidFill>
                <a:srgbClr val="002060"/>
              </a:solidFill>
              <a:latin typeface="Cabin"/>
              <a:ea typeface="Cabin"/>
              <a:cs typeface="Cabin"/>
              <a:sym typeface="Cabin"/>
            </a:endParaRPr>
          </a:p>
          <a:p>
            <a:pPr marL="609600" marR="0" lvl="0" indent="-457200" algn="l" rtl="0">
              <a:lnSpc>
                <a:spcPct val="100000"/>
              </a:lnSpc>
              <a:spcBef>
                <a:spcPts val="480"/>
              </a:spcBef>
              <a:spcAft>
                <a:spcPts val="0"/>
              </a:spcAft>
              <a:buClr>
                <a:schemeClr val="dk1"/>
              </a:buClr>
              <a:buSzPts val="2400"/>
              <a:buFont typeface="Arial"/>
              <a:buNone/>
            </a:pPr>
            <a:endParaRPr sz="2400" b="0" i="0" u="none" strike="noStrike" cap="none">
              <a:solidFill>
                <a:srgbClr val="002060"/>
              </a:solidFill>
              <a:latin typeface="Cabin"/>
              <a:ea typeface="Cabin"/>
              <a:cs typeface="Cabin"/>
              <a:sym typeface="Cabin"/>
            </a:endParaRPr>
          </a:p>
          <a:p>
            <a:pPr marL="0" marR="0" lvl="0" indent="0" algn="l" rtl="0">
              <a:lnSpc>
                <a:spcPct val="100000"/>
              </a:lnSpc>
              <a:spcBef>
                <a:spcPts val="480"/>
              </a:spcBef>
              <a:spcAft>
                <a:spcPts val="0"/>
              </a:spcAft>
              <a:buClr>
                <a:srgbClr val="002060"/>
              </a:buClr>
              <a:buSzPts val="2400"/>
              <a:buFont typeface="Arial"/>
              <a:buNone/>
            </a:pPr>
            <a:endParaRPr sz="2400" b="0" i="0" u="none" strike="noStrike" cap="none">
              <a:solidFill>
                <a:srgbClr val="002060"/>
              </a:solidFill>
              <a:latin typeface="Cabin"/>
              <a:ea typeface="Cabin"/>
              <a:cs typeface="Cabin"/>
              <a:sym typeface="Cabin"/>
            </a:endParaRPr>
          </a:p>
        </p:txBody>
      </p:sp>
      <p:pic>
        <p:nvPicPr>
          <p:cNvPr id="233" name="Google Shape;233;p30"/>
          <p:cNvPicPr preferRelativeResize="0"/>
          <p:nvPr/>
        </p:nvPicPr>
        <p:blipFill rotWithShape="1">
          <a:blip r:embed="rId6">
            <a:alphaModFix/>
          </a:blip>
          <a:srcRect/>
          <a:stretch/>
        </p:blipFill>
        <p:spPr>
          <a:xfrm>
            <a:off x="6980959" y="0"/>
            <a:ext cx="2332036" cy="23320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1"/>
          <p:cNvSpPr txBox="1"/>
          <p:nvPr/>
        </p:nvSpPr>
        <p:spPr>
          <a:xfrm>
            <a:off x="260350" y="203222"/>
            <a:ext cx="8726486"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QUELS SECTEURS INDUSTRIELS A ANNONCÉ LE GOUVERNEMENT MAROCAIN COMME ÉTANT « DES SECTEURS PROMETTEURS » ? </a:t>
            </a:r>
            <a:endParaRPr sz="2200" b="0" i="0" u="none" strike="noStrike" cap="none">
              <a:solidFill>
                <a:srgbClr val="C00000"/>
              </a:solidFill>
              <a:latin typeface="Cabin"/>
              <a:ea typeface="Cabin"/>
              <a:cs typeface="Cabin"/>
              <a:sym typeface="Cabin"/>
            </a:endParaRPr>
          </a:p>
        </p:txBody>
      </p:sp>
      <p:sp>
        <p:nvSpPr>
          <p:cNvPr id="239" name="Google Shape;239;p31"/>
          <p:cNvSpPr txBox="1"/>
          <p:nvPr/>
        </p:nvSpPr>
        <p:spPr>
          <a:xfrm>
            <a:off x="473075" y="1150937"/>
            <a:ext cx="2570162" cy="369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450"/>
              <a:buFont typeface="Cabin"/>
              <a:buNone/>
            </a:pPr>
            <a:r>
              <a:rPr lang="fr-FR" sz="1800" b="0" i="0" u="none" strike="noStrike" cap="none">
                <a:solidFill>
                  <a:srgbClr val="002060"/>
                </a:solidFill>
                <a:latin typeface="Cabin"/>
                <a:ea typeface="Cabin"/>
                <a:cs typeface="Cabin"/>
                <a:sym typeface="Cabin"/>
              </a:rPr>
              <a:t>Aéronautique</a:t>
            </a:r>
            <a:endParaRPr/>
          </a:p>
        </p:txBody>
      </p:sp>
      <p:sp>
        <p:nvSpPr>
          <p:cNvPr id="240" name="Google Shape;240;p31"/>
          <p:cNvSpPr txBox="1"/>
          <p:nvPr/>
        </p:nvSpPr>
        <p:spPr>
          <a:xfrm>
            <a:off x="5565775" y="920750"/>
            <a:ext cx="1701799" cy="9239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2060"/>
              </a:solidFill>
              <a:latin typeface="Cabin"/>
              <a:ea typeface="Cabin"/>
              <a:cs typeface="Cabin"/>
              <a:sym typeface="Cabin"/>
            </a:endParaRPr>
          </a:p>
          <a:p>
            <a:pPr marL="0" marR="0" lvl="0" indent="0" algn="ctr" rtl="0">
              <a:lnSpc>
                <a:spcPct val="100000"/>
              </a:lnSpc>
              <a:spcBef>
                <a:spcPts val="0"/>
              </a:spcBef>
              <a:spcAft>
                <a:spcPts val="0"/>
              </a:spcAft>
              <a:buClr>
                <a:srgbClr val="002060"/>
              </a:buClr>
              <a:buSzPts val="450"/>
              <a:buFont typeface="Cabin"/>
              <a:buNone/>
            </a:pPr>
            <a:r>
              <a:rPr lang="fr-FR" sz="1800" b="0" i="0" u="none" strike="noStrike" cap="none">
                <a:solidFill>
                  <a:srgbClr val="002060"/>
                </a:solidFill>
                <a:latin typeface="Cabin"/>
                <a:ea typeface="Cabin"/>
                <a:cs typeface="Cabin"/>
                <a:sym typeface="Cabin"/>
              </a:rPr>
              <a:t> Tourisme</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bin"/>
              <a:ea typeface="Cabin"/>
              <a:cs typeface="Cabin"/>
              <a:sym typeface="Cabin"/>
            </a:endParaRPr>
          </a:p>
        </p:txBody>
      </p:sp>
      <p:sp>
        <p:nvSpPr>
          <p:cNvPr id="241" name="Google Shape;241;p31"/>
          <p:cNvSpPr txBox="1"/>
          <p:nvPr/>
        </p:nvSpPr>
        <p:spPr>
          <a:xfrm>
            <a:off x="1169987" y="3578225"/>
            <a:ext cx="1477679"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450"/>
              <a:buFont typeface="Cabin"/>
              <a:buNone/>
            </a:pPr>
            <a:r>
              <a:rPr lang="fr-FR" sz="1800" b="0" i="0" u="none" strike="noStrike" cap="none">
                <a:solidFill>
                  <a:srgbClr val="002060"/>
                </a:solidFill>
                <a:latin typeface="Cabin"/>
                <a:ea typeface="Cabin"/>
                <a:cs typeface="Cabin"/>
                <a:sym typeface="Cabin"/>
              </a:rPr>
              <a:t>Offshoring</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bin"/>
              <a:ea typeface="Cabin"/>
              <a:cs typeface="Cabin"/>
              <a:sym typeface="Cabin"/>
            </a:endParaRPr>
          </a:p>
        </p:txBody>
      </p:sp>
      <p:sp>
        <p:nvSpPr>
          <p:cNvPr id="242" name="Google Shape;242;p31"/>
          <p:cNvSpPr txBox="1"/>
          <p:nvPr/>
        </p:nvSpPr>
        <p:spPr>
          <a:xfrm>
            <a:off x="5611812" y="3576637"/>
            <a:ext cx="1892300" cy="369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450"/>
              <a:buFont typeface="Cabin"/>
              <a:buNone/>
            </a:pPr>
            <a:r>
              <a:rPr lang="fr-FR" sz="1800" b="0" i="0" u="none" strike="noStrike" cap="none">
                <a:solidFill>
                  <a:srgbClr val="002060"/>
                </a:solidFill>
                <a:latin typeface="Cabin"/>
                <a:ea typeface="Cabin"/>
                <a:cs typeface="Cabin"/>
                <a:sym typeface="Cabin"/>
              </a:rPr>
              <a:t> Automobile</a:t>
            </a:r>
            <a:endParaRPr/>
          </a:p>
        </p:txBody>
      </p:sp>
      <p:pic>
        <p:nvPicPr>
          <p:cNvPr id="243" name="Google Shape;243;p31"/>
          <p:cNvPicPr preferRelativeResize="0"/>
          <p:nvPr/>
        </p:nvPicPr>
        <p:blipFill rotWithShape="1">
          <a:blip r:embed="rId3">
            <a:alphaModFix/>
          </a:blip>
          <a:srcRect/>
          <a:stretch/>
        </p:blipFill>
        <p:spPr>
          <a:xfrm>
            <a:off x="574675" y="1481137"/>
            <a:ext cx="2524124" cy="2189161"/>
          </a:xfrm>
          <a:prstGeom prst="rect">
            <a:avLst/>
          </a:prstGeom>
          <a:noFill/>
          <a:ln>
            <a:noFill/>
          </a:ln>
        </p:spPr>
      </p:pic>
      <p:pic>
        <p:nvPicPr>
          <p:cNvPr id="244" name="Google Shape;244;p31"/>
          <p:cNvPicPr preferRelativeResize="0"/>
          <p:nvPr/>
        </p:nvPicPr>
        <p:blipFill rotWithShape="1">
          <a:blip r:embed="rId4">
            <a:alphaModFix/>
          </a:blip>
          <a:srcRect/>
          <a:stretch/>
        </p:blipFill>
        <p:spPr>
          <a:xfrm>
            <a:off x="585787" y="3903662"/>
            <a:ext cx="2457449" cy="2225675"/>
          </a:xfrm>
          <a:prstGeom prst="rect">
            <a:avLst/>
          </a:prstGeom>
          <a:noFill/>
          <a:ln>
            <a:noFill/>
          </a:ln>
        </p:spPr>
      </p:pic>
      <p:pic>
        <p:nvPicPr>
          <p:cNvPr id="245" name="Google Shape;245;p31"/>
          <p:cNvPicPr preferRelativeResize="0"/>
          <p:nvPr/>
        </p:nvPicPr>
        <p:blipFill rotWithShape="1">
          <a:blip r:embed="rId5">
            <a:alphaModFix/>
          </a:blip>
          <a:srcRect/>
          <a:stretch/>
        </p:blipFill>
        <p:spPr>
          <a:xfrm>
            <a:off x="5422900" y="3946525"/>
            <a:ext cx="2389186" cy="2141537"/>
          </a:xfrm>
          <a:prstGeom prst="rect">
            <a:avLst/>
          </a:prstGeom>
          <a:noFill/>
          <a:ln>
            <a:noFill/>
          </a:ln>
        </p:spPr>
      </p:pic>
      <p:pic>
        <p:nvPicPr>
          <p:cNvPr id="246" name="Google Shape;246;p31"/>
          <p:cNvPicPr preferRelativeResize="0"/>
          <p:nvPr/>
        </p:nvPicPr>
        <p:blipFill rotWithShape="1">
          <a:blip r:embed="rId6">
            <a:alphaModFix/>
          </a:blip>
          <a:srcRect/>
          <a:stretch/>
        </p:blipFill>
        <p:spPr>
          <a:xfrm>
            <a:off x="5394325" y="1481137"/>
            <a:ext cx="2393950" cy="214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p:nvPr/>
        </p:nvSpPr>
        <p:spPr>
          <a:xfrm>
            <a:off x="260350" y="309562"/>
            <a:ext cx="7969249"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600"/>
              <a:buFont typeface="Cabin"/>
              <a:buNone/>
            </a:pPr>
            <a:r>
              <a:rPr lang="fr-FR" sz="2400" b="0" i="0" u="none" strike="noStrike" cap="none">
                <a:solidFill>
                  <a:srgbClr val="C00000"/>
                </a:solidFill>
                <a:latin typeface="Cabin"/>
                <a:ea typeface="Cabin"/>
                <a:cs typeface="Cabin"/>
                <a:sym typeface="Cabin"/>
              </a:rPr>
              <a:t>COMPRENDRE LES PARCOURS PROFESSIONNELS</a:t>
            </a:r>
            <a:endParaRPr/>
          </a:p>
        </p:txBody>
      </p:sp>
      <p:pic>
        <p:nvPicPr>
          <p:cNvPr id="253" name="Google Shape;253;p32"/>
          <p:cNvPicPr preferRelativeResize="0"/>
          <p:nvPr/>
        </p:nvPicPr>
        <p:blipFill rotWithShape="1">
          <a:blip r:embed="rId3">
            <a:alphaModFix/>
          </a:blip>
          <a:srcRect/>
          <a:stretch/>
        </p:blipFill>
        <p:spPr>
          <a:xfrm>
            <a:off x="260350" y="942149"/>
            <a:ext cx="2649253" cy="5135564"/>
          </a:xfrm>
          <a:prstGeom prst="rect">
            <a:avLst/>
          </a:prstGeom>
          <a:noFill/>
          <a:ln>
            <a:noFill/>
          </a:ln>
        </p:spPr>
      </p:pic>
      <p:pic>
        <p:nvPicPr>
          <p:cNvPr id="254" name="Google Shape;254;p32"/>
          <p:cNvPicPr preferRelativeResize="0"/>
          <p:nvPr/>
        </p:nvPicPr>
        <p:blipFill rotWithShape="1">
          <a:blip r:embed="rId4">
            <a:alphaModFix/>
          </a:blip>
          <a:srcRect/>
          <a:stretch/>
        </p:blipFill>
        <p:spPr>
          <a:xfrm>
            <a:off x="3222037" y="925451"/>
            <a:ext cx="2649253" cy="5152262"/>
          </a:xfrm>
          <a:prstGeom prst="rect">
            <a:avLst/>
          </a:prstGeom>
          <a:noFill/>
          <a:ln>
            <a:noFill/>
          </a:ln>
        </p:spPr>
      </p:pic>
      <p:pic>
        <p:nvPicPr>
          <p:cNvPr id="255" name="Google Shape;255;p32"/>
          <p:cNvPicPr preferRelativeResize="0"/>
          <p:nvPr/>
        </p:nvPicPr>
        <p:blipFill rotWithShape="1">
          <a:blip r:embed="rId5">
            <a:alphaModFix/>
          </a:blip>
          <a:srcRect/>
          <a:stretch/>
        </p:blipFill>
        <p:spPr>
          <a:xfrm>
            <a:off x="6183724" y="950128"/>
            <a:ext cx="2630076" cy="51284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p:nvPr/>
        </p:nvSpPr>
        <p:spPr>
          <a:xfrm>
            <a:off x="260350" y="309562"/>
            <a:ext cx="7969249"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600"/>
              <a:buFont typeface="Cabin"/>
              <a:buNone/>
            </a:pPr>
            <a:r>
              <a:rPr lang="fr-FR" sz="2400" b="0" i="0" u="none" strike="noStrike" cap="none">
                <a:solidFill>
                  <a:srgbClr val="C00000"/>
                </a:solidFill>
                <a:latin typeface="Cabin"/>
                <a:ea typeface="Cabin"/>
                <a:cs typeface="Cabin"/>
                <a:sym typeface="Cabin"/>
              </a:rPr>
              <a:t>COMPRENDRE LES PARCOURS PROFESSIONNELS</a:t>
            </a:r>
            <a:endParaRPr/>
          </a:p>
        </p:txBody>
      </p:sp>
      <p:pic>
        <p:nvPicPr>
          <p:cNvPr id="262" name="Google Shape;262;p33"/>
          <p:cNvPicPr preferRelativeResize="0"/>
          <p:nvPr/>
        </p:nvPicPr>
        <p:blipFill rotWithShape="1">
          <a:blip r:embed="rId3">
            <a:alphaModFix/>
          </a:blip>
          <a:srcRect/>
          <a:stretch/>
        </p:blipFill>
        <p:spPr>
          <a:xfrm>
            <a:off x="560606" y="808718"/>
            <a:ext cx="2418720" cy="5400593"/>
          </a:xfrm>
          <a:prstGeom prst="rect">
            <a:avLst/>
          </a:prstGeom>
          <a:noFill/>
          <a:ln>
            <a:noFill/>
          </a:ln>
        </p:spPr>
      </p:pic>
      <p:pic>
        <p:nvPicPr>
          <p:cNvPr id="263" name="Google Shape;263;p33"/>
          <p:cNvPicPr preferRelativeResize="0"/>
          <p:nvPr/>
        </p:nvPicPr>
        <p:blipFill rotWithShape="1">
          <a:blip r:embed="rId4">
            <a:alphaModFix/>
          </a:blip>
          <a:srcRect/>
          <a:stretch/>
        </p:blipFill>
        <p:spPr>
          <a:xfrm>
            <a:off x="3414928" y="804061"/>
            <a:ext cx="2415150" cy="5424985"/>
          </a:xfrm>
          <a:prstGeom prst="rect">
            <a:avLst/>
          </a:prstGeom>
          <a:noFill/>
          <a:ln>
            <a:noFill/>
          </a:ln>
        </p:spPr>
      </p:pic>
      <p:pic>
        <p:nvPicPr>
          <p:cNvPr id="264" name="Google Shape;264;p33"/>
          <p:cNvPicPr preferRelativeResize="0"/>
          <p:nvPr/>
        </p:nvPicPr>
        <p:blipFill rotWithShape="1">
          <a:blip r:embed="rId5">
            <a:alphaModFix/>
          </a:blip>
          <a:srcRect/>
          <a:stretch/>
        </p:blipFill>
        <p:spPr>
          <a:xfrm>
            <a:off x="6289042" y="817709"/>
            <a:ext cx="2406172" cy="53886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4" descr="Business, Success, Curve, Hand, Draw, Present, Trend"/>
          <p:cNvPicPr preferRelativeResize="0"/>
          <p:nvPr/>
        </p:nvPicPr>
        <p:blipFill rotWithShape="1">
          <a:blip r:embed="rId3">
            <a:alphaModFix/>
          </a:blip>
          <a:srcRect/>
          <a:stretch/>
        </p:blipFill>
        <p:spPr>
          <a:xfrm>
            <a:off x="0" y="-19050"/>
            <a:ext cx="9144000" cy="6096000"/>
          </a:xfrm>
          <a:prstGeom prst="rect">
            <a:avLst/>
          </a:prstGeom>
          <a:noFill/>
          <a:ln>
            <a:noFill/>
          </a:ln>
        </p:spPr>
      </p:pic>
      <p:sp>
        <p:nvSpPr>
          <p:cNvPr id="270" name="Google Shape;270;p34"/>
          <p:cNvSpPr txBox="1"/>
          <p:nvPr/>
        </p:nvSpPr>
        <p:spPr>
          <a:xfrm>
            <a:off x="307975" y="254000"/>
            <a:ext cx="8116887" cy="430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À QUOI RESSEMBLE LE TRAVAIL DE DEMAIN?</a:t>
            </a:r>
            <a:endParaRPr/>
          </a:p>
        </p:txBody>
      </p:sp>
      <p:pic>
        <p:nvPicPr>
          <p:cNvPr id="271" name="Google Shape;271;p34"/>
          <p:cNvPicPr preferRelativeResize="0"/>
          <p:nvPr/>
        </p:nvPicPr>
        <p:blipFill rotWithShape="1">
          <a:blip r:embed="rId4">
            <a:alphaModFix/>
          </a:blip>
          <a:srcRect/>
          <a:stretch/>
        </p:blipFill>
        <p:spPr>
          <a:xfrm>
            <a:off x="479425" y="1174750"/>
            <a:ext cx="3081337" cy="1373187"/>
          </a:xfrm>
          <a:prstGeom prst="rect">
            <a:avLst/>
          </a:prstGeom>
          <a:noFill/>
          <a:ln>
            <a:noFill/>
          </a:ln>
        </p:spPr>
      </p:pic>
      <p:pic>
        <p:nvPicPr>
          <p:cNvPr id="272" name="Google Shape;272;p34" descr="Man, Boy, Laptop, Cafe, Frustrated"/>
          <p:cNvPicPr preferRelativeResize="0"/>
          <p:nvPr/>
        </p:nvPicPr>
        <p:blipFill rotWithShape="1">
          <a:blip r:embed="rId5">
            <a:alphaModFix/>
          </a:blip>
          <a:srcRect/>
          <a:stretch/>
        </p:blipFill>
        <p:spPr>
          <a:xfrm>
            <a:off x="2005011" y="2740025"/>
            <a:ext cx="2078036" cy="1390650"/>
          </a:xfrm>
          <a:prstGeom prst="rect">
            <a:avLst/>
          </a:prstGeom>
          <a:noFill/>
          <a:ln>
            <a:noFill/>
          </a:ln>
        </p:spPr>
      </p:pic>
      <p:pic>
        <p:nvPicPr>
          <p:cNvPr id="273" name="Google Shape;273;p34" descr="Lecture, Lecturer, Man, Profession, Work"/>
          <p:cNvPicPr preferRelativeResize="0"/>
          <p:nvPr/>
        </p:nvPicPr>
        <p:blipFill rotWithShape="1">
          <a:blip r:embed="rId6">
            <a:alphaModFix/>
          </a:blip>
          <a:srcRect t="12623" r="22227" b="3598"/>
          <a:stretch/>
        </p:blipFill>
        <p:spPr>
          <a:xfrm>
            <a:off x="4730750" y="4295775"/>
            <a:ext cx="2149474" cy="1543049"/>
          </a:xfrm>
          <a:prstGeom prst="rect">
            <a:avLst/>
          </a:prstGeom>
          <a:noFill/>
          <a:ln>
            <a:noFill/>
          </a:ln>
        </p:spPr>
      </p:pic>
      <p:pic>
        <p:nvPicPr>
          <p:cNvPr id="274" name="Google Shape;274;p34"/>
          <p:cNvPicPr preferRelativeResize="0"/>
          <p:nvPr/>
        </p:nvPicPr>
        <p:blipFill rotWithShape="1">
          <a:blip r:embed="rId7">
            <a:alphaModFix/>
          </a:blip>
          <a:srcRect/>
          <a:stretch/>
        </p:blipFill>
        <p:spPr>
          <a:xfrm>
            <a:off x="2005011" y="5129212"/>
            <a:ext cx="1262062" cy="947737"/>
          </a:xfrm>
          <a:prstGeom prst="rect">
            <a:avLst/>
          </a:prstGeom>
          <a:noFill/>
          <a:ln>
            <a:noFill/>
          </a:ln>
        </p:spPr>
      </p:pic>
      <p:pic>
        <p:nvPicPr>
          <p:cNvPr id="275" name="Google Shape;275;p34"/>
          <p:cNvPicPr preferRelativeResize="0"/>
          <p:nvPr/>
        </p:nvPicPr>
        <p:blipFill rotWithShape="1">
          <a:blip r:embed="rId8">
            <a:alphaModFix/>
          </a:blip>
          <a:srcRect/>
          <a:stretch/>
        </p:blipFill>
        <p:spPr>
          <a:xfrm>
            <a:off x="6880225" y="876300"/>
            <a:ext cx="2174875" cy="11128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600"/>
              <a:buFont typeface="Cabin"/>
              <a:buNone/>
            </a:pPr>
            <a:r>
              <a:rPr lang="fr-FR" sz="2400" b="0" i="0" u="none" strike="noStrike" cap="none">
                <a:solidFill>
                  <a:srgbClr val="C00000"/>
                </a:solidFill>
                <a:latin typeface="Cabin"/>
                <a:ea typeface="Cabin"/>
                <a:cs typeface="Cabin"/>
                <a:sym typeface="Cabin"/>
              </a:rPr>
              <a:t>LE MONDE DU TRAVAIL DEMAIN</a:t>
            </a:r>
            <a:endParaRPr sz="2400" b="0" i="0" u="none" strike="noStrike" cap="none">
              <a:solidFill>
                <a:srgbClr val="C00000"/>
              </a:solidFill>
              <a:latin typeface="Cabin"/>
              <a:ea typeface="Cabin"/>
              <a:cs typeface="Cabin"/>
              <a:sym typeface="Cabin"/>
            </a:endParaRPr>
          </a:p>
        </p:txBody>
      </p:sp>
      <p:sp>
        <p:nvSpPr>
          <p:cNvPr id="281" name="Google Shape;281;p35"/>
          <p:cNvSpPr txBox="1"/>
          <p:nvPr/>
        </p:nvSpPr>
        <p:spPr>
          <a:xfrm>
            <a:off x="457200" y="1238250"/>
            <a:ext cx="7467600" cy="4873624"/>
          </a:xfrm>
          <a:prstGeom prst="rect">
            <a:avLst/>
          </a:prstGeom>
          <a:noFill/>
          <a:ln>
            <a:noFill/>
          </a:ln>
        </p:spPr>
        <p:txBody>
          <a:bodyPr spcFirstLastPara="1" wrap="square" lIns="91425" tIns="45700" rIns="91425" bIns="45700" anchor="t" anchorCtr="0">
            <a:noAutofit/>
          </a:bodyPr>
          <a:lstStyle/>
          <a:p>
            <a:pPr marL="609600" marR="0" lvl="0" indent="-609600" algn="l" rtl="0">
              <a:lnSpc>
                <a:spcPct val="100000"/>
              </a:lnSpc>
              <a:spcBef>
                <a:spcPts val="0"/>
              </a:spcBef>
              <a:spcAft>
                <a:spcPts val="0"/>
              </a:spcAft>
              <a:buClr>
                <a:srgbClr val="002060"/>
              </a:buClr>
              <a:buSzPts val="2400"/>
              <a:buFont typeface="Cabin"/>
              <a:buAutoNum type="arabicPeriod"/>
            </a:pPr>
            <a:r>
              <a:rPr lang="fr-FR" sz="2400" b="0" i="0" u="none" strike="noStrike" cap="none">
                <a:solidFill>
                  <a:srgbClr val="002060"/>
                </a:solidFill>
                <a:latin typeface="Cabin"/>
                <a:ea typeface="Cabin"/>
                <a:cs typeface="Cabin"/>
                <a:sym typeface="Cabin"/>
              </a:rPr>
              <a:t>La technologie a permis le travail à distance et la collaboration virtuelle</a:t>
            </a:r>
            <a:endParaRPr/>
          </a:p>
          <a:p>
            <a:pPr marL="609600" marR="0" lvl="0" indent="-609600" algn="l" rtl="0">
              <a:lnSpc>
                <a:spcPct val="100000"/>
              </a:lnSpc>
              <a:spcBef>
                <a:spcPts val="480"/>
              </a:spcBef>
              <a:spcAft>
                <a:spcPts val="0"/>
              </a:spcAft>
              <a:buClr>
                <a:srgbClr val="002060"/>
              </a:buClr>
              <a:buSzPts val="2400"/>
              <a:buFont typeface="Cabin"/>
              <a:buAutoNum type="arabicPeriod"/>
            </a:pPr>
            <a:r>
              <a:rPr lang="fr-FR" sz="2400" b="0" i="0" u="none" strike="noStrike" cap="none">
                <a:solidFill>
                  <a:srgbClr val="002060"/>
                </a:solidFill>
                <a:latin typeface="Cabin"/>
                <a:ea typeface="Cabin"/>
                <a:cs typeface="Cabin"/>
                <a:sym typeface="Cabin"/>
              </a:rPr>
              <a:t>Les gens quittent les emplois et les carrières à plusieurs reprises au cours de leur vie</a:t>
            </a:r>
            <a:endParaRPr/>
          </a:p>
          <a:p>
            <a:pPr marL="609600" marR="0" lvl="0" indent="-609600" algn="l" rtl="0">
              <a:lnSpc>
                <a:spcPct val="100000"/>
              </a:lnSpc>
              <a:spcBef>
                <a:spcPts val="480"/>
              </a:spcBef>
              <a:spcAft>
                <a:spcPts val="0"/>
              </a:spcAft>
              <a:buClr>
                <a:srgbClr val="002060"/>
              </a:buClr>
              <a:buSzPts val="2400"/>
              <a:buFont typeface="Cabin"/>
              <a:buAutoNum type="arabicPeriod"/>
            </a:pPr>
            <a:r>
              <a:rPr lang="fr-FR" sz="2400" b="0" i="0" u="none" strike="noStrike" cap="none">
                <a:solidFill>
                  <a:srgbClr val="002060"/>
                </a:solidFill>
                <a:latin typeface="Cabin"/>
                <a:ea typeface="Cabin"/>
                <a:cs typeface="Cabin"/>
                <a:sym typeface="Cabin"/>
              </a:rPr>
              <a:t>Plus que jamais, on s'attend à ce que les employés continuent leur développement professionnel tout au long de leur vie - les études ne se terminent pas à l'université ou à l’OFPPT !</a:t>
            </a:r>
            <a:endParaRPr sz="2400" b="0" i="0" u="none" strike="noStrike" cap="none">
              <a:solidFill>
                <a:srgbClr val="002060"/>
              </a:solidFill>
              <a:latin typeface="Cabin"/>
              <a:ea typeface="Cabin"/>
              <a:cs typeface="Cabin"/>
              <a:sym typeface="Cabin"/>
            </a:endParaRPr>
          </a:p>
          <a:p>
            <a:pPr marL="609600" marR="0" lvl="0" indent="-609600" algn="l" rtl="0">
              <a:lnSpc>
                <a:spcPct val="100000"/>
              </a:lnSpc>
              <a:spcBef>
                <a:spcPts val="480"/>
              </a:spcBef>
              <a:spcAft>
                <a:spcPts val="0"/>
              </a:spcAft>
              <a:buClr>
                <a:srgbClr val="002060"/>
              </a:buClr>
              <a:buSzPts val="2400"/>
              <a:buFont typeface="Cabin"/>
              <a:buAutoNum type="arabicPeriod"/>
            </a:pPr>
            <a:r>
              <a:rPr lang="fr-FR" sz="2400" b="0" i="0" u="none" strike="noStrike" cap="none">
                <a:solidFill>
                  <a:srgbClr val="002060"/>
                </a:solidFill>
                <a:latin typeface="Cabin"/>
                <a:ea typeface="Cabin"/>
                <a:cs typeface="Cabin"/>
                <a:sym typeface="Cabin"/>
              </a:rPr>
              <a:t>La taille du secteur public diminue</a:t>
            </a:r>
            <a:endParaRPr/>
          </a:p>
          <a:p>
            <a:pPr marL="609600" marR="0" lvl="0" indent="-609600" algn="l" rtl="0">
              <a:lnSpc>
                <a:spcPct val="100000"/>
              </a:lnSpc>
              <a:spcBef>
                <a:spcPts val="480"/>
              </a:spcBef>
              <a:spcAft>
                <a:spcPts val="0"/>
              </a:spcAft>
              <a:buClr>
                <a:srgbClr val="002060"/>
              </a:buClr>
              <a:buSzPts val="2400"/>
              <a:buFont typeface="Cabin"/>
              <a:buAutoNum type="arabicPeriod"/>
            </a:pPr>
            <a:r>
              <a:rPr lang="fr-FR" sz="2400" b="0" i="0" u="none" strike="noStrike" cap="none">
                <a:solidFill>
                  <a:srgbClr val="002060"/>
                </a:solidFill>
                <a:latin typeface="Cabin"/>
                <a:ea typeface="Cabin"/>
                <a:cs typeface="Cabin"/>
                <a:sym typeface="Cabin"/>
              </a:rPr>
              <a:t>La dépendance à l'égard des contractuels et des contrats à court terme augmente</a:t>
            </a:r>
            <a:endParaRPr sz="2400" b="0" i="0" u="none" strike="noStrike" cap="none">
              <a:solidFill>
                <a:srgbClr val="002060"/>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body" idx="1"/>
          </p:nvPr>
        </p:nvSpPr>
        <p:spPr>
          <a:xfrm>
            <a:off x="155649" y="1169877"/>
            <a:ext cx="8458200" cy="4673600"/>
          </a:xfrm>
          <a:prstGeom prst="rect">
            <a:avLst/>
          </a:prstGeom>
          <a:noFill/>
          <a:ln>
            <a:noFill/>
          </a:ln>
        </p:spPr>
        <p:txBody>
          <a:bodyPr spcFirstLastPara="1" wrap="square" lIns="91425" tIns="91425" rIns="91425" bIns="91425" anchor="t" anchorCtr="0">
            <a:noAutofit/>
          </a:bodyPr>
          <a:lstStyle/>
          <a:p>
            <a:pPr marL="342900" marR="0" lvl="0" indent="-114300" algn="l" rtl="0">
              <a:lnSpc>
                <a:spcPct val="100000"/>
              </a:lnSpc>
              <a:spcBef>
                <a:spcPts val="0"/>
              </a:spcBef>
              <a:spcAft>
                <a:spcPts val="0"/>
              </a:spcAft>
              <a:buClr>
                <a:srgbClr val="C2113A"/>
              </a:buClr>
              <a:buSzPts val="1800"/>
              <a:buFont typeface="Arial"/>
              <a:buNone/>
            </a:pPr>
            <a:endParaRPr/>
          </a:p>
        </p:txBody>
      </p:sp>
      <p:sp>
        <p:nvSpPr>
          <p:cNvPr id="288" name="Google Shape;288;p36"/>
          <p:cNvSpPr txBox="1">
            <a:spLocks noGrp="1"/>
          </p:cNvSpPr>
          <p:nvPr>
            <p:ph type="body" idx="2"/>
          </p:nvPr>
        </p:nvSpPr>
        <p:spPr>
          <a:xfrm>
            <a:off x="279400" y="203200"/>
            <a:ext cx="8547100" cy="88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833E90"/>
              </a:buClr>
              <a:buSzPts val="1800"/>
              <a:buFont typeface="Arial"/>
              <a:buNone/>
            </a:pPr>
            <a:r>
              <a:rPr lang="fr-FR">
                <a:solidFill>
                  <a:srgbClr val="C2113A"/>
                </a:solidFill>
                <a:latin typeface="Gill Sans"/>
                <a:ea typeface="Gill Sans"/>
                <a:cs typeface="Gill Sans"/>
                <a:sym typeface="Gill Sans"/>
              </a:rPr>
              <a:t>OÙ ALLEZ-VOUS EXCELLER ?</a:t>
            </a:r>
            <a:endParaRPr/>
          </a:p>
        </p:txBody>
      </p:sp>
      <p:grpSp>
        <p:nvGrpSpPr>
          <p:cNvPr id="289" name="Google Shape;289;p36"/>
          <p:cNvGrpSpPr/>
          <p:nvPr/>
        </p:nvGrpSpPr>
        <p:grpSpPr>
          <a:xfrm>
            <a:off x="1908823" y="855397"/>
            <a:ext cx="5326355" cy="5027295"/>
            <a:chOff x="1908822" y="64452"/>
            <a:chExt cx="5326355" cy="5027295"/>
          </a:xfrm>
        </p:grpSpPr>
        <p:sp>
          <p:nvSpPr>
            <p:cNvPr id="290" name="Google Shape;290;p36"/>
            <p:cNvSpPr/>
            <p:nvPr/>
          </p:nvSpPr>
          <p:spPr>
            <a:xfrm>
              <a:off x="3025139" y="64452"/>
              <a:ext cx="3093720" cy="3093720"/>
            </a:xfrm>
            <a:prstGeom prst="ellipse">
              <a:avLst/>
            </a:prstGeom>
            <a:noFill/>
            <a:ln w="50800" cap="flat" cmpd="sng">
              <a:solidFill>
                <a:srgbClr val="833E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6"/>
            <p:cNvSpPr txBox="1"/>
            <p:nvPr/>
          </p:nvSpPr>
          <p:spPr>
            <a:xfrm>
              <a:off x="3437635" y="605853"/>
              <a:ext cx="2268728" cy="139217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fr-FR" sz="1400" b="1" i="0" u="none" strike="noStrike" cap="none">
                  <a:solidFill>
                    <a:schemeClr val="dk1"/>
                  </a:solidFill>
                  <a:latin typeface="Arial"/>
                  <a:ea typeface="Arial"/>
                  <a:cs typeface="Arial"/>
                  <a:sym typeface="Arial"/>
                </a:rPr>
                <a:t>Critères d'emploi</a:t>
              </a:r>
              <a:endParaRPr/>
            </a:p>
            <a:p>
              <a:pPr marL="0" marR="0" lvl="0" indent="0" algn="ctr" rtl="0">
                <a:lnSpc>
                  <a:spcPct val="90000"/>
                </a:lnSpc>
                <a:spcBef>
                  <a:spcPts val="49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les tâches</a:t>
              </a:r>
              <a:endParaRPr/>
            </a:p>
            <a:p>
              <a:pPr marL="0" marR="0" lvl="0" indent="0" algn="ct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les fonctions</a:t>
              </a:r>
              <a:endParaRPr/>
            </a:p>
            <a:p>
              <a:pPr marL="0" marR="0" lvl="0" indent="0" algn="ct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les rôles</a:t>
              </a:r>
              <a:endParaRPr/>
            </a:p>
          </p:txBody>
        </p:sp>
        <p:sp>
          <p:nvSpPr>
            <p:cNvPr id="292" name="Google Shape;292;p36"/>
            <p:cNvSpPr/>
            <p:nvPr/>
          </p:nvSpPr>
          <p:spPr>
            <a:xfrm>
              <a:off x="4141457" y="1998027"/>
              <a:ext cx="3093720" cy="3093720"/>
            </a:xfrm>
            <a:prstGeom prst="ellipse">
              <a:avLst/>
            </a:prstGeom>
            <a:noFill/>
            <a:ln w="50800" cap="flat" cmpd="sng">
              <a:solidFill>
                <a:srgbClr val="359A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6"/>
            <p:cNvSpPr txBox="1"/>
            <p:nvPr/>
          </p:nvSpPr>
          <p:spPr>
            <a:xfrm>
              <a:off x="5087620" y="2797239"/>
              <a:ext cx="1856232" cy="1701546"/>
            </a:xfrm>
            <a:prstGeom prst="rect">
              <a:avLst/>
            </a:prstGeom>
            <a:noFill/>
            <a:ln>
              <a:noFill/>
            </a:ln>
          </p:spPr>
          <p:txBody>
            <a:bodyPr spcFirstLastPara="1" wrap="square" lIns="0" tIns="0" rIns="0" bIns="0" anchor="ctr" anchorCtr="0">
              <a:noAutofit/>
            </a:bodyPr>
            <a:lstStyle/>
            <a:p>
              <a:pPr marL="0" marR="0" lvl="0" indent="0" algn="r" rtl="0">
                <a:lnSpc>
                  <a:spcPct val="90000"/>
                </a:lnSpc>
                <a:spcBef>
                  <a:spcPts val="0"/>
                </a:spcBef>
                <a:spcAft>
                  <a:spcPts val="0"/>
                </a:spcAft>
                <a:buClr>
                  <a:schemeClr val="dk1"/>
                </a:buClr>
                <a:buSzPts val="1400"/>
                <a:buFont typeface="Arial"/>
                <a:buNone/>
              </a:pPr>
              <a:r>
                <a:rPr lang="fr-FR" sz="1400" b="1" i="0" u="none" strike="noStrike" cap="none">
                  <a:solidFill>
                    <a:schemeClr val="dk1"/>
                  </a:solidFill>
                  <a:latin typeface="Arial"/>
                  <a:ea typeface="Arial"/>
                  <a:cs typeface="Arial"/>
                  <a:sym typeface="Arial"/>
                </a:rPr>
                <a:t>Environnement organisationnel</a:t>
              </a:r>
              <a:endParaRPr/>
            </a:p>
            <a:p>
              <a:pPr marL="0" marR="0" lvl="0" indent="0" algn="r" rtl="0">
                <a:lnSpc>
                  <a:spcPct val="90000"/>
                </a:lnSpc>
                <a:spcBef>
                  <a:spcPts val="49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La culture organisationnelle</a:t>
              </a:r>
              <a:endParaRPr/>
            </a:p>
            <a:p>
              <a:pPr marL="0" marR="0" lvl="0" indent="0" algn="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les structures et systèmes</a:t>
              </a:r>
              <a:endParaRPr/>
            </a:p>
            <a:p>
              <a:pPr marL="0" marR="0" lvl="0" indent="0" algn="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la maturité des entreprises</a:t>
              </a:r>
              <a:endParaRPr/>
            </a:p>
            <a:p>
              <a:pPr marL="0" marR="0" lvl="0" indent="0" algn="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 la position stratégique</a:t>
              </a:r>
              <a:endParaRPr/>
            </a:p>
            <a:p>
              <a:pPr marL="0" marR="0" lvl="0" indent="0" algn="r"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la réputation</a:t>
              </a:r>
              <a:endParaRPr/>
            </a:p>
          </p:txBody>
        </p:sp>
        <p:sp>
          <p:nvSpPr>
            <p:cNvPr id="294" name="Google Shape;294;p36"/>
            <p:cNvSpPr/>
            <p:nvPr/>
          </p:nvSpPr>
          <p:spPr>
            <a:xfrm>
              <a:off x="1908822" y="1998027"/>
              <a:ext cx="3093720" cy="3093720"/>
            </a:xfrm>
            <a:prstGeom prst="ellipse">
              <a:avLst/>
            </a:prstGeom>
            <a:noFill/>
            <a:ln w="50800" cap="flat" cmpd="sng">
              <a:solidFill>
                <a:srgbClr val="EA53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6"/>
            <p:cNvSpPr txBox="1"/>
            <p:nvPr/>
          </p:nvSpPr>
          <p:spPr>
            <a:xfrm>
              <a:off x="2200147" y="2797239"/>
              <a:ext cx="1856232" cy="1701546"/>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fr-FR" sz="1400" b="1" i="0" u="none" strike="noStrike" cap="none">
                  <a:solidFill>
                    <a:schemeClr val="dk1"/>
                  </a:solidFill>
                  <a:latin typeface="Arial"/>
                  <a:ea typeface="Arial"/>
                  <a:cs typeface="Arial"/>
                  <a:sym typeface="Arial"/>
                </a:rPr>
                <a:t>Individu</a:t>
              </a:r>
              <a:endParaRPr/>
            </a:p>
            <a:p>
              <a:pPr marL="0" marR="0" lvl="0" indent="0" algn="l" rtl="0">
                <a:lnSpc>
                  <a:spcPct val="90000"/>
                </a:lnSpc>
                <a:spcBef>
                  <a:spcPts val="49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vos valeurs, vision et philosophie</a:t>
              </a:r>
              <a:endParaRPr/>
            </a:p>
            <a:p>
              <a:pPr marL="0" marR="0" lvl="0" indent="0" algn="l"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vos connaissances et compétences </a:t>
              </a:r>
              <a:endParaRPr/>
            </a:p>
            <a:p>
              <a:pPr marL="0" marR="0" lvl="0" indent="0" algn="l"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vos styles</a:t>
              </a:r>
              <a:endParaRPr/>
            </a:p>
            <a:p>
              <a:pPr marL="0" marR="0" lvl="0" indent="0" algn="l" rtl="0">
                <a:lnSpc>
                  <a:spcPct val="90000"/>
                </a:lnSpc>
                <a:spcBef>
                  <a:spcPts val="42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vos intérêts</a:t>
              </a:r>
              <a:endParaRPr sz="1200" b="0" i="0" u="none" strike="noStrike" cap="none">
                <a:solidFill>
                  <a:schemeClr val="dk1"/>
                </a:solidFill>
                <a:latin typeface="Arial"/>
                <a:ea typeface="Arial"/>
                <a:cs typeface="Arial"/>
                <a:sym typeface="Arial"/>
              </a:endParaRPr>
            </a:p>
          </p:txBody>
        </p:sp>
      </p:grpSp>
      <p:sp>
        <p:nvSpPr>
          <p:cNvPr id="296" name="Google Shape;296;p36"/>
          <p:cNvSpPr/>
          <p:nvPr/>
        </p:nvSpPr>
        <p:spPr>
          <a:xfrm>
            <a:off x="4380615" y="3506677"/>
            <a:ext cx="382772" cy="350874"/>
          </a:xfrm>
          <a:prstGeom prst="star5">
            <a:avLst>
              <a:gd name="adj" fmla="val 19098"/>
              <a:gd name="hf" fmla="val 105146"/>
              <a:gd name="vf" fmla="val 110557"/>
            </a:avLst>
          </a:prstGeom>
          <a:solidFill>
            <a:srgbClr val="FCC00E"/>
          </a:solidFill>
          <a:ln w="25400" cap="flat" cmpd="sng">
            <a:solidFill>
              <a:srgbClr val="FCC00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7" name="Google Shape;297;p36"/>
          <p:cNvSpPr/>
          <p:nvPr/>
        </p:nvSpPr>
        <p:spPr>
          <a:xfrm>
            <a:off x="6478773" y="1488560"/>
            <a:ext cx="382772" cy="350874"/>
          </a:xfrm>
          <a:prstGeom prst="star5">
            <a:avLst>
              <a:gd name="adj" fmla="val 19098"/>
              <a:gd name="hf" fmla="val 105146"/>
              <a:gd name="vf" fmla="val 110557"/>
            </a:avLst>
          </a:prstGeom>
          <a:solidFill>
            <a:srgbClr val="FCC00E"/>
          </a:solidFill>
          <a:ln w="25400" cap="flat" cmpd="sng">
            <a:solidFill>
              <a:srgbClr val="FCC00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8" name="Google Shape;298;p36"/>
          <p:cNvSpPr txBox="1"/>
          <p:nvPr/>
        </p:nvSpPr>
        <p:spPr>
          <a:xfrm>
            <a:off x="6975697" y="1202332"/>
            <a:ext cx="1903228"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7375E"/>
              </a:buClr>
              <a:buSzPts val="2000"/>
              <a:buFont typeface="Cabin"/>
              <a:buNone/>
            </a:pPr>
            <a:r>
              <a:rPr lang="fr-FR" sz="2000" b="0" i="0" u="none" strike="noStrike" cap="none">
                <a:solidFill>
                  <a:srgbClr val="17375E"/>
                </a:solidFill>
                <a:latin typeface="Cabin"/>
                <a:ea typeface="Cabin"/>
                <a:cs typeface="Cabin"/>
                <a:sym typeface="Cabin"/>
              </a:rPr>
              <a:t>Ici vous allez exceller !</a:t>
            </a:r>
            <a:endParaRPr sz="2000" b="0" i="0" u="none" strike="noStrike" cap="none">
              <a:solidFill>
                <a:srgbClr val="17375E"/>
              </a:solidFill>
              <a:latin typeface="Cabin"/>
              <a:ea typeface="Cabin"/>
              <a:cs typeface="Cabin"/>
              <a:sym typeface="Cab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title"/>
          </p:nvPr>
        </p:nvSpPr>
        <p:spPr>
          <a:xfrm>
            <a:off x="457200" y="274637"/>
            <a:ext cx="7467600" cy="563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450"/>
              <a:buFont typeface="Cabin"/>
              <a:buNone/>
            </a:pPr>
            <a:r>
              <a:rPr lang="fr-FR" sz="1800" b="0" i="0" u="none" strike="noStrike" cap="none">
                <a:solidFill>
                  <a:srgbClr val="C2113A"/>
                </a:solidFill>
                <a:latin typeface="Cabin"/>
                <a:ea typeface="Cabin"/>
                <a:cs typeface="Cabin"/>
                <a:sym typeface="Cabin"/>
              </a:rPr>
              <a:t>LES ATTENTES DES EMPLOYEURS</a:t>
            </a:r>
            <a:endParaRPr/>
          </a:p>
        </p:txBody>
      </p:sp>
      <p:grpSp>
        <p:nvGrpSpPr>
          <p:cNvPr id="305" name="Google Shape;305;p37"/>
          <p:cNvGrpSpPr/>
          <p:nvPr/>
        </p:nvGrpSpPr>
        <p:grpSpPr>
          <a:xfrm>
            <a:off x="457201" y="916068"/>
            <a:ext cx="8229597" cy="4151147"/>
            <a:chOff x="1" y="1668"/>
            <a:chExt cx="8229597" cy="4151147"/>
          </a:xfrm>
        </p:grpSpPr>
        <p:sp>
          <p:nvSpPr>
            <p:cNvPr id="306" name="Google Shape;306;p37"/>
            <p:cNvSpPr/>
            <p:nvPr/>
          </p:nvSpPr>
          <p:spPr>
            <a:xfrm rot="5400000">
              <a:off x="-70440" y="72110"/>
              <a:ext cx="469610" cy="328726"/>
            </a:xfrm>
            <a:prstGeom prst="chevron">
              <a:avLst>
                <a:gd name="adj" fmla="val 50000"/>
              </a:avLst>
            </a:prstGeom>
            <a:solidFill>
              <a:schemeClr val="accent2"/>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37"/>
            <p:cNvSpPr txBox="1"/>
            <p:nvPr/>
          </p:nvSpPr>
          <p:spPr>
            <a:xfrm>
              <a:off x="1" y="166032"/>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1</a:t>
              </a:r>
              <a:endParaRPr/>
            </a:p>
          </p:txBody>
        </p:sp>
        <p:sp>
          <p:nvSpPr>
            <p:cNvPr id="308" name="Google Shape;308;p37"/>
            <p:cNvSpPr/>
            <p:nvPr/>
          </p:nvSpPr>
          <p:spPr>
            <a:xfrm rot="5400000">
              <a:off x="4126539" y="-3796142"/>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7"/>
            <p:cNvSpPr txBox="1"/>
            <p:nvPr/>
          </p:nvSpPr>
          <p:spPr>
            <a:xfrm>
              <a:off x="328728" y="16571"/>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être capable de travailler en équipe</a:t>
              </a:r>
              <a:endParaRPr/>
            </a:p>
          </p:txBody>
        </p:sp>
        <p:sp>
          <p:nvSpPr>
            <p:cNvPr id="310" name="Google Shape;310;p37"/>
            <p:cNvSpPr/>
            <p:nvPr/>
          </p:nvSpPr>
          <p:spPr>
            <a:xfrm rot="5400000">
              <a:off x="-70440" y="481170"/>
              <a:ext cx="469610" cy="328726"/>
            </a:xfrm>
            <a:prstGeom prst="chevron">
              <a:avLst>
                <a:gd name="adj" fmla="val 50000"/>
              </a:avLst>
            </a:prstGeom>
            <a:solidFill>
              <a:srgbClr val="FF0000"/>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7"/>
            <p:cNvSpPr txBox="1"/>
            <p:nvPr/>
          </p:nvSpPr>
          <p:spPr>
            <a:xfrm>
              <a:off x="1" y="575093"/>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2</a:t>
              </a:r>
              <a:endParaRPr/>
            </a:p>
          </p:txBody>
        </p:sp>
        <p:sp>
          <p:nvSpPr>
            <p:cNvPr id="312" name="Google Shape;312;p37"/>
            <p:cNvSpPr/>
            <p:nvPr/>
          </p:nvSpPr>
          <p:spPr>
            <a:xfrm rot="5400000">
              <a:off x="4126539" y="-3387082"/>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7"/>
            <p:cNvSpPr txBox="1"/>
            <p:nvPr/>
          </p:nvSpPr>
          <p:spPr>
            <a:xfrm>
              <a:off x="328728" y="425631"/>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être capable de résoudre des problèmes</a:t>
              </a:r>
              <a:endParaRPr/>
            </a:p>
          </p:txBody>
        </p:sp>
        <p:sp>
          <p:nvSpPr>
            <p:cNvPr id="314" name="Google Shape;314;p37"/>
            <p:cNvSpPr/>
            <p:nvPr/>
          </p:nvSpPr>
          <p:spPr>
            <a:xfrm rot="5400000">
              <a:off x="-70440" y="890230"/>
              <a:ext cx="469610" cy="328726"/>
            </a:xfrm>
            <a:prstGeom prst="chevron">
              <a:avLst>
                <a:gd name="adj" fmla="val 50000"/>
              </a:avLst>
            </a:prstGeom>
            <a:solidFill>
              <a:schemeClr val="accent3"/>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7"/>
            <p:cNvSpPr txBox="1"/>
            <p:nvPr/>
          </p:nvSpPr>
          <p:spPr>
            <a:xfrm>
              <a:off x="1" y="984153"/>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3</a:t>
              </a:r>
              <a:endParaRPr/>
            </a:p>
          </p:txBody>
        </p:sp>
        <p:sp>
          <p:nvSpPr>
            <p:cNvPr id="316" name="Google Shape;316;p37"/>
            <p:cNvSpPr/>
            <p:nvPr/>
          </p:nvSpPr>
          <p:spPr>
            <a:xfrm rot="5400000">
              <a:off x="4126539" y="-2978023"/>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7"/>
            <p:cNvSpPr txBox="1"/>
            <p:nvPr/>
          </p:nvSpPr>
          <p:spPr>
            <a:xfrm>
              <a:off x="328728" y="834690"/>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compétences de communication écrite</a:t>
              </a:r>
              <a:endParaRPr/>
            </a:p>
          </p:txBody>
        </p:sp>
        <p:sp>
          <p:nvSpPr>
            <p:cNvPr id="318" name="Google Shape;318;p37"/>
            <p:cNvSpPr/>
            <p:nvPr/>
          </p:nvSpPr>
          <p:spPr>
            <a:xfrm rot="5400000">
              <a:off x="-70440" y="1299290"/>
              <a:ext cx="469610" cy="328726"/>
            </a:xfrm>
            <a:prstGeom prst="chevron">
              <a:avLst>
                <a:gd name="adj" fmla="val 50000"/>
              </a:avLst>
            </a:prstGeom>
            <a:solidFill>
              <a:srgbClr val="FFC000"/>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37"/>
            <p:cNvSpPr txBox="1"/>
            <p:nvPr/>
          </p:nvSpPr>
          <p:spPr>
            <a:xfrm>
              <a:off x="1" y="1393212"/>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4</a:t>
              </a:r>
              <a:endParaRPr/>
            </a:p>
          </p:txBody>
        </p:sp>
        <p:sp>
          <p:nvSpPr>
            <p:cNvPr id="320" name="Google Shape;320;p37"/>
            <p:cNvSpPr/>
            <p:nvPr/>
          </p:nvSpPr>
          <p:spPr>
            <a:xfrm rot="5400000">
              <a:off x="4126539" y="-2568963"/>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37"/>
            <p:cNvSpPr txBox="1"/>
            <p:nvPr/>
          </p:nvSpPr>
          <p:spPr>
            <a:xfrm>
              <a:off x="328728" y="1243750"/>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avoir une forte éthique de travail</a:t>
              </a:r>
              <a:endParaRPr/>
            </a:p>
          </p:txBody>
        </p:sp>
        <p:sp>
          <p:nvSpPr>
            <p:cNvPr id="322" name="Google Shape;322;p37"/>
            <p:cNvSpPr/>
            <p:nvPr/>
          </p:nvSpPr>
          <p:spPr>
            <a:xfrm rot="5400000">
              <a:off x="-70440" y="1708350"/>
              <a:ext cx="469610" cy="328726"/>
            </a:xfrm>
            <a:prstGeom prst="chevron">
              <a:avLst>
                <a:gd name="adj" fmla="val 50000"/>
              </a:avLst>
            </a:prstGeom>
            <a:solidFill>
              <a:schemeClr val="accent5"/>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7"/>
            <p:cNvSpPr txBox="1"/>
            <p:nvPr/>
          </p:nvSpPr>
          <p:spPr>
            <a:xfrm>
              <a:off x="1" y="1802272"/>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5</a:t>
              </a:r>
              <a:endParaRPr/>
            </a:p>
          </p:txBody>
        </p:sp>
        <p:sp>
          <p:nvSpPr>
            <p:cNvPr id="324" name="Google Shape;324;p37"/>
            <p:cNvSpPr/>
            <p:nvPr/>
          </p:nvSpPr>
          <p:spPr>
            <a:xfrm rot="5400000">
              <a:off x="4126539" y="-2159903"/>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7"/>
            <p:cNvSpPr txBox="1"/>
            <p:nvPr/>
          </p:nvSpPr>
          <p:spPr>
            <a:xfrm>
              <a:off x="328728" y="1652809"/>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compétences en communication orale</a:t>
              </a:r>
              <a:endParaRPr/>
            </a:p>
          </p:txBody>
        </p:sp>
        <p:sp>
          <p:nvSpPr>
            <p:cNvPr id="326" name="Google Shape;326;p37"/>
            <p:cNvSpPr/>
            <p:nvPr/>
          </p:nvSpPr>
          <p:spPr>
            <a:xfrm rot="5400000">
              <a:off x="-70440" y="2117408"/>
              <a:ext cx="469610" cy="328726"/>
            </a:xfrm>
            <a:prstGeom prst="chevron">
              <a:avLst>
                <a:gd name="adj" fmla="val 50000"/>
              </a:avLst>
            </a:prstGeom>
            <a:solidFill>
              <a:srgbClr val="0070C0"/>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37"/>
            <p:cNvSpPr txBox="1"/>
            <p:nvPr/>
          </p:nvSpPr>
          <p:spPr>
            <a:xfrm>
              <a:off x="1" y="2211331"/>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6</a:t>
              </a:r>
              <a:endParaRPr/>
            </a:p>
          </p:txBody>
        </p:sp>
        <p:sp>
          <p:nvSpPr>
            <p:cNvPr id="328" name="Google Shape;328;p37"/>
            <p:cNvSpPr/>
            <p:nvPr/>
          </p:nvSpPr>
          <p:spPr>
            <a:xfrm rot="5400000">
              <a:off x="4126539" y="-1750844"/>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7"/>
            <p:cNvSpPr txBox="1"/>
            <p:nvPr/>
          </p:nvSpPr>
          <p:spPr>
            <a:xfrm>
              <a:off x="328728" y="2061868"/>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être capable de vendre ou d’influencer les interlocuteurs</a:t>
              </a:r>
              <a:endParaRPr/>
            </a:p>
          </p:txBody>
        </p:sp>
        <p:sp>
          <p:nvSpPr>
            <p:cNvPr id="330" name="Google Shape;330;p37"/>
            <p:cNvSpPr/>
            <p:nvPr/>
          </p:nvSpPr>
          <p:spPr>
            <a:xfrm rot="5400000">
              <a:off x="-70440" y="2526468"/>
              <a:ext cx="469610" cy="328726"/>
            </a:xfrm>
            <a:prstGeom prst="chevron">
              <a:avLst>
                <a:gd name="adj" fmla="val 50000"/>
              </a:avLst>
            </a:prstGeom>
            <a:solidFill>
              <a:schemeClr val="dk2"/>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37"/>
            <p:cNvSpPr txBox="1"/>
            <p:nvPr/>
          </p:nvSpPr>
          <p:spPr>
            <a:xfrm>
              <a:off x="1" y="2620391"/>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7</a:t>
              </a:r>
              <a:endParaRPr/>
            </a:p>
          </p:txBody>
        </p:sp>
        <p:sp>
          <p:nvSpPr>
            <p:cNvPr id="332" name="Google Shape;332;p37"/>
            <p:cNvSpPr/>
            <p:nvPr/>
          </p:nvSpPr>
          <p:spPr>
            <a:xfrm rot="5400000">
              <a:off x="4126539" y="-1341784"/>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7"/>
            <p:cNvSpPr txBox="1"/>
            <p:nvPr/>
          </p:nvSpPr>
          <p:spPr>
            <a:xfrm>
              <a:off x="328728" y="2470928"/>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prendre l'initiative</a:t>
              </a:r>
              <a:endParaRPr/>
            </a:p>
          </p:txBody>
        </p:sp>
        <p:sp>
          <p:nvSpPr>
            <p:cNvPr id="334" name="Google Shape;334;p37"/>
            <p:cNvSpPr/>
            <p:nvPr/>
          </p:nvSpPr>
          <p:spPr>
            <a:xfrm rot="5400000">
              <a:off x="-70440" y="2935528"/>
              <a:ext cx="469610" cy="328726"/>
            </a:xfrm>
            <a:prstGeom prst="chevron">
              <a:avLst>
                <a:gd name="adj" fmla="val 50000"/>
              </a:avLst>
            </a:prstGeom>
            <a:solidFill>
              <a:srgbClr val="7030A0"/>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37"/>
            <p:cNvSpPr txBox="1"/>
            <p:nvPr/>
          </p:nvSpPr>
          <p:spPr>
            <a:xfrm>
              <a:off x="1" y="3029450"/>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8</a:t>
              </a:r>
              <a:endParaRPr/>
            </a:p>
          </p:txBody>
        </p:sp>
        <p:sp>
          <p:nvSpPr>
            <p:cNvPr id="336" name="Google Shape;336;p37"/>
            <p:cNvSpPr/>
            <p:nvPr/>
          </p:nvSpPr>
          <p:spPr>
            <a:xfrm rot="5400000">
              <a:off x="4126539" y="-932725"/>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37"/>
            <p:cNvSpPr txBox="1"/>
            <p:nvPr/>
          </p:nvSpPr>
          <p:spPr>
            <a:xfrm>
              <a:off x="328728" y="2879988"/>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compétences analytiques et quantitatives</a:t>
              </a:r>
              <a:endParaRPr/>
            </a:p>
          </p:txBody>
        </p:sp>
        <p:sp>
          <p:nvSpPr>
            <p:cNvPr id="338" name="Google Shape;338;p37"/>
            <p:cNvSpPr/>
            <p:nvPr/>
          </p:nvSpPr>
          <p:spPr>
            <a:xfrm rot="5400000">
              <a:off x="-70440" y="3344588"/>
              <a:ext cx="469610" cy="328726"/>
            </a:xfrm>
            <a:prstGeom prst="chevron">
              <a:avLst>
                <a:gd name="adj" fmla="val 50000"/>
              </a:avLst>
            </a:prstGeom>
            <a:solidFill>
              <a:srgbClr val="C062FD"/>
            </a:soli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7"/>
            <p:cNvSpPr txBox="1"/>
            <p:nvPr/>
          </p:nvSpPr>
          <p:spPr>
            <a:xfrm>
              <a:off x="1" y="3438510"/>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9</a:t>
              </a:r>
              <a:endParaRPr/>
            </a:p>
          </p:txBody>
        </p:sp>
        <p:sp>
          <p:nvSpPr>
            <p:cNvPr id="340" name="Google Shape;340;p37"/>
            <p:cNvSpPr/>
            <p:nvPr/>
          </p:nvSpPr>
          <p:spPr>
            <a:xfrm rot="5400000">
              <a:off x="4126539" y="-515596"/>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7"/>
            <p:cNvSpPr txBox="1"/>
            <p:nvPr/>
          </p:nvSpPr>
          <p:spPr>
            <a:xfrm>
              <a:off x="328728" y="3310765"/>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flexibilité et adaptabilité</a:t>
              </a:r>
              <a:endParaRPr/>
            </a:p>
          </p:txBody>
        </p:sp>
        <p:sp>
          <p:nvSpPr>
            <p:cNvPr id="342" name="Google Shape;342;p37"/>
            <p:cNvSpPr/>
            <p:nvPr/>
          </p:nvSpPr>
          <p:spPr>
            <a:xfrm rot="5400000">
              <a:off x="-70440" y="3753647"/>
              <a:ext cx="469610" cy="328726"/>
            </a:xfrm>
            <a:prstGeom prst="chevron">
              <a:avLst>
                <a:gd name="adj" fmla="val 50000"/>
              </a:avLst>
            </a:prstGeom>
            <a:gradFill>
              <a:gsLst>
                <a:gs pos="0">
                  <a:srgbClr val="3E7FCD"/>
                </a:gs>
                <a:gs pos="100000">
                  <a:srgbClr val="96C0FF"/>
                </a:gs>
              </a:gsLst>
              <a:lin ang="16200000" scaled="0"/>
            </a:gradFill>
            <a:ln w="9525" cap="flat" cmpd="sng">
              <a:solidFill>
                <a:schemeClr val="accent1"/>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7"/>
            <p:cNvSpPr txBox="1"/>
            <p:nvPr/>
          </p:nvSpPr>
          <p:spPr>
            <a:xfrm>
              <a:off x="1" y="3847569"/>
              <a:ext cx="328726" cy="14088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lt1"/>
                </a:buClr>
                <a:buSzPts val="225"/>
                <a:buFont typeface="Calibri"/>
                <a:buNone/>
              </a:pPr>
              <a:r>
                <a:rPr lang="fr-FR" sz="900" b="0" i="0" u="none" strike="noStrike" cap="none">
                  <a:solidFill>
                    <a:schemeClr val="lt1"/>
                  </a:solidFill>
                  <a:latin typeface="Calibri"/>
                  <a:ea typeface="Calibri"/>
                  <a:cs typeface="Calibri"/>
                  <a:sym typeface="Calibri"/>
                </a:rPr>
                <a:t>10</a:t>
              </a:r>
              <a:endParaRPr/>
            </a:p>
          </p:txBody>
        </p:sp>
        <p:sp>
          <p:nvSpPr>
            <p:cNvPr id="344" name="Google Shape;344;p37"/>
            <p:cNvSpPr/>
            <p:nvPr/>
          </p:nvSpPr>
          <p:spPr>
            <a:xfrm rot="5400000">
              <a:off x="4126539" y="-114605"/>
              <a:ext cx="305247" cy="7900872"/>
            </a:xfrm>
            <a:prstGeom prst="round2SameRect">
              <a:avLst>
                <a:gd name="adj1" fmla="val 16667"/>
                <a:gd name="adj2" fmla="val 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7"/>
            <p:cNvSpPr txBox="1"/>
            <p:nvPr/>
          </p:nvSpPr>
          <p:spPr>
            <a:xfrm>
              <a:off x="328728" y="3698107"/>
              <a:ext cx="7885971" cy="275445"/>
            </a:xfrm>
            <a:prstGeom prst="rect">
              <a:avLst/>
            </a:prstGeom>
            <a:noFill/>
            <a:ln>
              <a:noFill/>
            </a:ln>
          </p:spPr>
          <p:txBody>
            <a:bodyPr spcFirstLastPara="1" wrap="square" lIns="135125" tIns="12050" rIns="12050" bIns="12050" anchor="ctr"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fr-FR" sz="1900" b="0" i="0" u="none" strike="noStrike" cap="none">
                  <a:solidFill>
                    <a:schemeClr val="dk1"/>
                  </a:solidFill>
                  <a:latin typeface="Calibri"/>
                  <a:ea typeface="Calibri"/>
                  <a:cs typeface="Calibri"/>
                  <a:sym typeface="Calibri"/>
                </a:rPr>
                <a:t>attention au détail</a:t>
              </a:r>
              <a:endParaRPr/>
            </a:p>
          </p:txBody>
        </p:sp>
      </p:grpSp>
      <p:sp>
        <p:nvSpPr>
          <p:cNvPr id="346" name="Google Shape;346;p37"/>
          <p:cNvSpPr txBox="1"/>
          <p:nvPr/>
        </p:nvSpPr>
        <p:spPr>
          <a:xfrm>
            <a:off x="5701353" y="5313910"/>
            <a:ext cx="8229600" cy="4154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l" rtl="0">
              <a:lnSpc>
                <a:spcPct val="100000"/>
              </a:lnSpc>
              <a:spcBef>
                <a:spcPts val="360"/>
              </a:spcBef>
              <a:spcAft>
                <a:spcPts val="0"/>
              </a:spcAft>
              <a:buClr>
                <a:srgbClr val="7F7F7F"/>
              </a:buClr>
              <a:buSzPts val="450"/>
              <a:buFont typeface="Arial"/>
              <a:buNone/>
            </a:pPr>
            <a:r>
              <a:rPr lang="fr-FR" sz="1800" b="0" i="0" u="sng" strike="noStrike" cap="none">
                <a:solidFill>
                  <a:schemeClr val="hlink"/>
                </a:solidFill>
                <a:latin typeface="Source Sans Pro"/>
                <a:ea typeface="Source Sans Pro"/>
                <a:cs typeface="Source Sans Pro"/>
                <a:sym typeface="Source Sans Pro"/>
                <a:hlinkClick r:id="rId3"/>
              </a:rPr>
              <a:t>NACE Job Outlook Survey 2017</a:t>
            </a:r>
            <a:endParaRPr/>
          </a:p>
          <a:p>
            <a:pPr marL="0" marR="0" lvl="0" indent="0" algn="l" rtl="0">
              <a:lnSpc>
                <a:spcPct val="100000"/>
              </a:lnSpc>
              <a:spcBef>
                <a:spcPts val="48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l" rtl="0">
              <a:lnSpc>
                <a:spcPct val="100000"/>
              </a:lnSpc>
              <a:spcBef>
                <a:spcPts val="48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l" rtl="0">
              <a:lnSpc>
                <a:spcPct val="100000"/>
              </a:lnSpc>
              <a:spcBef>
                <a:spcPts val="48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l" rtl="0">
              <a:lnSpc>
                <a:spcPct val="100000"/>
              </a:lnSpc>
              <a:spcBef>
                <a:spcPts val="48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l" rtl="0">
              <a:lnSpc>
                <a:spcPct val="100000"/>
              </a:lnSpc>
              <a:spcBef>
                <a:spcPts val="480"/>
              </a:spcBef>
              <a:spcAft>
                <a:spcPts val="0"/>
              </a:spcAft>
              <a:buClr>
                <a:srgbClr val="7F7F7F"/>
              </a:buClr>
              <a:buSzPts val="2400"/>
              <a:buFont typeface="Arial"/>
              <a:buNone/>
            </a:pPr>
            <a:endParaRPr sz="2400" b="0" i="0" u="sng" strike="noStrike" cap="none">
              <a:solidFill>
                <a:schemeClr val="hlink"/>
              </a:solidFill>
              <a:latin typeface="Source Sans Pro"/>
              <a:ea typeface="Source Sans Pro"/>
              <a:cs typeface="Source Sans Pro"/>
              <a:sym typeface="Source Sans Pro"/>
              <a:hlinkClick r:id="rId3"/>
            </a:endParaRPr>
          </a:p>
          <a:p>
            <a:pPr marL="0" marR="0" lvl="0" indent="0" algn="r" rtl="0">
              <a:lnSpc>
                <a:spcPct val="100000"/>
              </a:lnSpc>
              <a:spcBef>
                <a:spcPts val="400"/>
              </a:spcBef>
              <a:spcAft>
                <a:spcPts val="0"/>
              </a:spcAft>
              <a:buClr>
                <a:srgbClr val="00B0F0"/>
              </a:buClr>
              <a:buSzPts val="500"/>
              <a:buFont typeface="Arial"/>
              <a:buNone/>
            </a:pPr>
            <a:r>
              <a:rPr lang="fr-FR" sz="2000" b="0" i="0" u="none" strike="noStrike" cap="none">
                <a:solidFill>
                  <a:srgbClr val="00B0F0"/>
                </a:solidFill>
                <a:latin typeface="Source Sans Pro"/>
                <a:ea typeface="Source Sans Pro"/>
                <a:cs typeface="Source Sans Pro"/>
                <a:sym typeface="Source Sans Pro"/>
              </a:rPr>
              <a:t>NACE</a:t>
            </a:r>
            <a:endParaRPr/>
          </a:p>
          <a:p>
            <a:pPr marL="0" marR="0" lvl="0" indent="0" algn="r" rtl="0">
              <a:lnSpc>
                <a:spcPct val="100000"/>
              </a:lnSpc>
              <a:spcBef>
                <a:spcPts val="400"/>
              </a:spcBef>
              <a:spcAft>
                <a:spcPts val="0"/>
              </a:spcAft>
              <a:buClr>
                <a:srgbClr val="7F7F7F"/>
              </a:buClr>
              <a:buSzPts val="2000"/>
              <a:buFont typeface="Arial"/>
              <a:buNone/>
            </a:pPr>
            <a:endParaRPr sz="2000" b="0" i="0" u="none" strike="noStrike" cap="none">
              <a:solidFill>
                <a:srgbClr val="00B0F0"/>
              </a:solidFill>
              <a:latin typeface="Source Sans Pro"/>
              <a:ea typeface="Source Sans Pro"/>
              <a:cs typeface="Source Sans Pro"/>
              <a:sym typeface="Source Sans Pro"/>
            </a:endParaRPr>
          </a:p>
        </p:txBody>
      </p:sp>
      <p:sp>
        <p:nvSpPr>
          <p:cNvPr id="347" name="Google Shape;347;p37"/>
          <p:cNvSpPr txBox="1"/>
          <p:nvPr/>
        </p:nvSpPr>
        <p:spPr>
          <a:xfrm>
            <a:off x="255467" y="5101157"/>
            <a:ext cx="8431332" cy="172354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Compétences génériques… Compétences transférables… Compétences professionnelles… Compétences du 21ème Siècle</a:t>
            </a:r>
            <a:endParaRPr/>
          </a:p>
          <a:p>
            <a:pPr marL="0" marR="0" lvl="0" indent="0" algn="l" rtl="0">
              <a:lnSpc>
                <a:spcPct val="100000"/>
              </a:lnSpc>
              <a:spcBef>
                <a:spcPts val="0"/>
              </a:spcBef>
              <a:spcAft>
                <a:spcPts val="0"/>
              </a:spcAft>
              <a:buClr>
                <a:srgbClr val="17375E"/>
              </a:buClr>
              <a:buSzPts val="400"/>
              <a:buFont typeface="Cabin"/>
              <a:buNone/>
            </a:pPr>
            <a:br>
              <a:rPr lang="fr-FR" sz="1600" b="0" i="0" u="none" strike="noStrike" cap="none">
                <a:solidFill>
                  <a:srgbClr val="17375E"/>
                </a:solidFill>
                <a:latin typeface="Cabin"/>
                <a:ea typeface="Cabin"/>
                <a:cs typeface="Cabin"/>
                <a:sym typeface="Cabin"/>
              </a:rPr>
            </a:br>
            <a:endParaRPr sz="1600" b="0" i="0" u="none" strike="noStrike" cap="none">
              <a:solidFill>
                <a:srgbClr val="17375E"/>
              </a:solidFill>
              <a:latin typeface="Cabin"/>
              <a:ea typeface="Cabin"/>
              <a:cs typeface="Cabin"/>
              <a:sym typeface="Cabin"/>
            </a:endParaRPr>
          </a:p>
          <a:p>
            <a:pPr marL="285750" marR="0" lvl="0" indent="-285750" algn="l" rtl="0">
              <a:lnSpc>
                <a:spcPct val="100000"/>
              </a:lnSpc>
              <a:spcBef>
                <a:spcPts val="0"/>
              </a:spcBef>
              <a:spcAft>
                <a:spcPts val="0"/>
              </a:spcAft>
              <a:buClr>
                <a:schemeClr val="dk1"/>
              </a:buClr>
              <a:buSzPts val="1600"/>
              <a:buFont typeface="Arial"/>
              <a:buNone/>
            </a:pPr>
            <a:endParaRPr sz="1600" b="0" i="0" u="none" strike="noStrike" cap="none">
              <a:solidFill>
                <a:srgbClr val="17375E"/>
              </a:solidFill>
              <a:latin typeface="Cabin"/>
              <a:ea typeface="Cabin"/>
              <a:cs typeface="Cabin"/>
              <a:sym typeface="Cabin"/>
            </a:endParaRPr>
          </a:p>
          <a:p>
            <a:pPr marL="285750" marR="0" lvl="0" indent="-2857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8"/>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C’EST IMPORTANT DE RESTER A JOUR ET SUIVRE LES EVOLUTIONS DU MARCHE DU TRAVAIL</a:t>
            </a:r>
            <a:endParaRPr sz="2200" b="0" i="0" u="none" strike="noStrike" cap="none">
              <a:solidFill>
                <a:srgbClr val="C00000"/>
              </a:solidFill>
              <a:latin typeface="Cabin"/>
              <a:ea typeface="Cabin"/>
              <a:cs typeface="Cabin"/>
              <a:sym typeface="Cabin"/>
            </a:endParaRPr>
          </a:p>
        </p:txBody>
      </p:sp>
      <p:sp>
        <p:nvSpPr>
          <p:cNvPr id="354" name="Google Shape;354;p38"/>
          <p:cNvSpPr txBox="1"/>
          <p:nvPr/>
        </p:nvSpPr>
        <p:spPr>
          <a:xfrm>
            <a:off x="389603" y="1229493"/>
            <a:ext cx="8455025" cy="5016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Regardez les sites web des entreprises qui vous intéressent</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Lisez la presse professionnelle </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Assistez à des réunions d'associations professionnelles</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Suivez les sites web spécialisés dans le secteur que vous visez</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Participez à une visite d’entreprise</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Assistez à un salon d’emploi</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Faites du bénévolat ou trouvez un stage</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Planifiez une entrevue d'information</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Trouvez un mentor</a:t>
            </a:r>
            <a:endParaRPr/>
          </a:p>
          <a:p>
            <a:pPr marL="342900" marR="0" lvl="0" indent="-342900" algn="l" rtl="0">
              <a:lnSpc>
                <a:spcPct val="150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Visitez le Career Center virtuel </a:t>
            </a: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17375E"/>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p:nvPr/>
        </p:nvSpPr>
        <p:spPr>
          <a:xfrm>
            <a:off x="260350" y="309563"/>
            <a:ext cx="7340600" cy="6492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1800"/>
              <a:buFont typeface="Arial"/>
              <a:buNone/>
            </a:pPr>
            <a:r>
              <a:rPr lang="fr-FR" sz="1800" b="0" i="0" u="none" strike="noStrike" cap="none">
                <a:solidFill>
                  <a:srgbClr val="C2113A"/>
                </a:solidFill>
                <a:latin typeface="Arial"/>
                <a:ea typeface="Arial"/>
                <a:cs typeface="Arial"/>
                <a:sym typeface="Arial"/>
              </a:rPr>
              <a:t>MON JOB DE RÊVE</a:t>
            </a:r>
            <a:endParaRPr/>
          </a:p>
        </p:txBody>
      </p:sp>
      <p:sp>
        <p:nvSpPr>
          <p:cNvPr id="97" name="Google Shape;97;p21"/>
          <p:cNvSpPr txBox="1"/>
          <p:nvPr/>
        </p:nvSpPr>
        <p:spPr>
          <a:xfrm>
            <a:off x="260350" y="931863"/>
            <a:ext cx="7340600" cy="39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A6C"/>
              </a:buClr>
              <a:buSzPts val="1800"/>
              <a:buFont typeface="Arial"/>
              <a:buNone/>
            </a:pPr>
            <a:r>
              <a:rPr lang="fr-FR" sz="1800" b="0" i="0" u="none" strike="noStrike" cap="none">
                <a:solidFill>
                  <a:srgbClr val="002A6C"/>
                </a:solidFill>
                <a:latin typeface="Arial"/>
                <a:ea typeface="Arial"/>
                <a:cs typeface="Arial"/>
                <a:sym typeface="Arial"/>
              </a:rPr>
              <a:t>INSTRUCTIONS :</a:t>
            </a:r>
            <a:endParaRPr sz="1800" b="0" i="0" u="none" strike="noStrike" cap="none">
              <a:solidFill>
                <a:srgbClr val="002A6C"/>
              </a:solidFill>
              <a:latin typeface="Arial"/>
              <a:ea typeface="Arial"/>
              <a:cs typeface="Arial"/>
              <a:sym typeface="Arial"/>
            </a:endParaRPr>
          </a:p>
        </p:txBody>
      </p:sp>
      <p:sp>
        <p:nvSpPr>
          <p:cNvPr id="98" name="Google Shape;98;p21"/>
          <p:cNvSpPr txBox="1"/>
          <p:nvPr/>
        </p:nvSpPr>
        <p:spPr>
          <a:xfrm>
            <a:off x="260350" y="1323975"/>
            <a:ext cx="8716963" cy="1600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2A6C"/>
              </a:solidFill>
              <a:latin typeface="Arial"/>
              <a:ea typeface="Arial"/>
              <a:cs typeface="Arial"/>
              <a:sym typeface="Arial"/>
            </a:endParaRPr>
          </a:p>
          <a:p>
            <a:pPr marL="342900" marR="0" lvl="0" indent="-342900" algn="l" rtl="0">
              <a:lnSpc>
                <a:spcPct val="100000"/>
              </a:lnSpc>
              <a:spcBef>
                <a:spcPts val="0"/>
              </a:spcBef>
              <a:spcAft>
                <a:spcPts val="0"/>
              </a:spcAft>
              <a:buClr>
                <a:srgbClr val="002A6C"/>
              </a:buClr>
              <a:buSzPts val="1800"/>
              <a:buFont typeface="Arial"/>
              <a:buAutoNum type="arabicPeriod"/>
            </a:pPr>
            <a:r>
              <a:rPr lang="fr-FR" sz="1800" b="0" i="0" u="none" strike="noStrike" cap="none">
                <a:solidFill>
                  <a:srgbClr val="002A6C"/>
                </a:solidFill>
                <a:latin typeface="Arial"/>
                <a:ea typeface="Arial"/>
                <a:cs typeface="Arial"/>
                <a:sym typeface="Arial"/>
              </a:rPr>
              <a:t>Présentez-vous en précisant quel serait le poste que vous rêvez de décrocher</a:t>
            </a:r>
            <a:endParaRPr sz="1800" b="0" i="0" u="none" strike="noStrike" cap="none">
              <a:solidFill>
                <a:srgbClr val="002A6C"/>
              </a:solidFill>
              <a:latin typeface="Arial"/>
              <a:ea typeface="Arial"/>
              <a:cs typeface="Arial"/>
              <a:sym typeface="Arial"/>
            </a:endParaRPr>
          </a:p>
          <a:p>
            <a:pPr marL="342900" marR="0" lvl="0" indent="-342900" algn="l" rtl="0">
              <a:lnSpc>
                <a:spcPct val="100000"/>
              </a:lnSpc>
              <a:spcBef>
                <a:spcPts val="0"/>
              </a:spcBef>
              <a:spcAft>
                <a:spcPts val="0"/>
              </a:spcAft>
              <a:buClr>
                <a:srgbClr val="002A6C"/>
              </a:buClr>
              <a:buSzPts val="1800"/>
              <a:buFont typeface="Arial"/>
              <a:buAutoNum type="arabicPeriod"/>
            </a:pPr>
            <a:r>
              <a:rPr lang="fr-FR" sz="1800" b="0" i="0" u="none" strike="noStrike" cap="none">
                <a:solidFill>
                  <a:srgbClr val="002A6C"/>
                </a:solidFill>
                <a:latin typeface="Arial"/>
                <a:ea typeface="Arial"/>
                <a:cs typeface="Arial"/>
                <a:sym typeface="Arial"/>
              </a:rPr>
              <a:t>Expliquez ce qui motive votre choix</a:t>
            </a:r>
            <a:endParaRPr/>
          </a:p>
          <a:p>
            <a:pPr marL="342900" marR="0" lvl="0" indent="-342900" algn="l" rtl="0">
              <a:lnSpc>
                <a:spcPct val="100000"/>
              </a:lnSpc>
              <a:spcBef>
                <a:spcPts val="0"/>
              </a:spcBef>
              <a:spcAft>
                <a:spcPts val="0"/>
              </a:spcAft>
              <a:buClr>
                <a:srgbClr val="002A6C"/>
              </a:buClr>
              <a:buSzPts val="1800"/>
              <a:buFont typeface="Arial"/>
              <a:buAutoNum type="arabicPeriod"/>
            </a:pPr>
            <a:r>
              <a:rPr lang="fr-FR" sz="1800" b="0" i="0" u="none" strike="noStrike" cap="none">
                <a:solidFill>
                  <a:srgbClr val="002A6C"/>
                </a:solidFill>
                <a:latin typeface="Arial"/>
                <a:ea typeface="Arial"/>
                <a:cs typeface="Arial"/>
                <a:sym typeface="Arial"/>
              </a:rPr>
              <a:t>Cela correspond-il aux résultats de votre auto diagnostic ? (Atelier me connaitre)</a:t>
            </a:r>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rgbClr val="002A6C"/>
              </a:solidFill>
              <a:latin typeface="Arial"/>
              <a:ea typeface="Arial"/>
              <a:cs typeface="Arial"/>
              <a:sym typeface="Arial"/>
            </a:endParaRPr>
          </a:p>
        </p:txBody>
      </p:sp>
      <p:pic>
        <p:nvPicPr>
          <p:cNvPr id="99" name="Google Shape;99;p21"/>
          <p:cNvPicPr preferRelativeResize="0"/>
          <p:nvPr/>
        </p:nvPicPr>
        <p:blipFill rotWithShape="1">
          <a:blip r:embed="rId3">
            <a:alphaModFix/>
          </a:blip>
          <a:srcRect/>
          <a:stretch/>
        </p:blipFill>
        <p:spPr>
          <a:xfrm>
            <a:off x="4932220" y="3091199"/>
            <a:ext cx="3701804" cy="2776353"/>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QUE POUVEZ-VOUS FAIRE POUR EXPLORER PLUS LE MONDE DU TRAVAIL ?</a:t>
            </a:r>
            <a:endParaRPr sz="2200" b="0" i="0" u="none" strike="noStrike" cap="none">
              <a:solidFill>
                <a:srgbClr val="C00000"/>
              </a:solidFill>
              <a:latin typeface="Cabin"/>
              <a:ea typeface="Cabin"/>
              <a:cs typeface="Cabin"/>
              <a:sym typeface="Cabin"/>
            </a:endParaRPr>
          </a:p>
        </p:txBody>
      </p:sp>
      <p:sp>
        <p:nvSpPr>
          <p:cNvPr id="361" name="Google Shape;361;p39"/>
          <p:cNvSpPr txBox="1"/>
          <p:nvPr/>
        </p:nvSpPr>
        <p:spPr>
          <a:xfrm>
            <a:off x="389603" y="1229493"/>
            <a:ext cx="8455025" cy="5016500"/>
          </a:xfrm>
          <a:prstGeom prst="rect">
            <a:avLst/>
          </a:prstGeom>
          <a:noFill/>
          <a:ln>
            <a:noFill/>
          </a:ln>
        </p:spPr>
        <p:txBody>
          <a:bodyPr spcFirstLastPara="1" wrap="square" lIns="91425" tIns="45700" rIns="91425" bIns="45700" anchor="t" anchorCtr="0">
            <a:noAutofit/>
          </a:bodyPr>
          <a:lstStyle/>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17375E"/>
              </a:solidFill>
              <a:latin typeface="Cabin"/>
              <a:ea typeface="Cabin"/>
              <a:cs typeface="Cabin"/>
              <a:sym typeface="Cabin"/>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17375E"/>
              </a:solidFill>
              <a:latin typeface="Cabin"/>
              <a:ea typeface="Cabin"/>
              <a:cs typeface="Cabin"/>
              <a:sym typeface="Cabin"/>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17375E"/>
              </a:solidFill>
              <a:latin typeface="Cabin"/>
              <a:ea typeface="Cabin"/>
              <a:cs typeface="Cabin"/>
              <a:sym typeface="Cabin"/>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17375E"/>
              </a:solidFill>
              <a:latin typeface="Cabin"/>
              <a:ea typeface="Cabin"/>
              <a:cs typeface="Cabin"/>
              <a:sym typeface="Cabin"/>
            </a:endParaRPr>
          </a:p>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17375E"/>
              </a:solidFill>
              <a:latin typeface="Cabin"/>
              <a:ea typeface="Cabin"/>
              <a:cs typeface="Cabin"/>
              <a:sym typeface="Cabin"/>
            </a:endParaRPr>
          </a:p>
          <a:p>
            <a:pPr marL="342900" marR="0" lvl="0" indent="-342900" algn="l" rtl="0">
              <a:lnSpc>
                <a:spcPct val="100000"/>
              </a:lnSpc>
              <a:spcBef>
                <a:spcPts val="0"/>
              </a:spcBef>
              <a:spcAft>
                <a:spcPts val="0"/>
              </a:spcAft>
              <a:buClr>
                <a:schemeClr val="dk1"/>
              </a:buClr>
              <a:buSzPts val="2400"/>
              <a:buFont typeface="Arial"/>
              <a:buChar char="•"/>
            </a:pPr>
            <a:r>
              <a:rPr lang="fr-FR" sz="2400" b="0" i="0" u="none" strike="noStrike" cap="none">
                <a:solidFill>
                  <a:srgbClr val="17375E"/>
                </a:solidFill>
                <a:latin typeface="Cabin"/>
                <a:ea typeface="Cabin"/>
                <a:cs typeface="Cabin"/>
                <a:sym typeface="Cabin"/>
              </a:rPr>
              <a:t>http://vcc.careercenter.ma/vcc</a:t>
            </a:r>
            <a:endParaRPr sz="2400" b="0" i="0" u="none" strike="noStrike" cap="none">
              <a:solidFill>
                <a:srgbClr val="17375E"/>
              </a:solidFill>
              <a:latin typeface="Cabin"/>
              <a:ea typeface="Cabin"/>
              <a:cs typeface="Cabin"/>
              <a:sym typeface="Cabin"/>
            </a:endParaRPr>
          </a:p>
        </p:txBody>
      </p:sp>
      <p:pic>
        <p:nvPicPr>
          <p:cNvPr id="362" name="Google Shape;362;p39"/>
          <p:cNvPicPr preferRelativeResize="0"/>
          <p:nvPr/>
        </p:nvPicPr>
        <p:blipFill rotWithShape="1">
          <a:blip r:embed="rId3">
            <a:alphaModFix/>
          </a:blip>
          <a:srcRect l="27462" t="40940" r="50149" b="16355"/>
          <a:stretch/>
        </p:blipFill>
        <p:spPr>
          <a:xfrm>
            <a:off x="4825347" y="1229492"/>
            <a:ext cx="1574600" cy="1595595"/>
          </a:xfrm>
          <a:prstGeom prst="rect">
            <a:avLst/>
          </a:prstGeom>
          <a:noFill/>
          <a:ln>
            <a:noFill/>
          </a:ln>
        </p:spPr>
      </p:pic>
      <p:pic>
        <p:nvPicPr>
          <p:cNvPr id="363" name="Google Shape;363;p39"/>
          <p:cNvPicPr preferRelativeResize="0"/>
          <p:nvPr/>
        </p:nvPicPr>
        <p:blipFill rotWithShape="1">
          <a:blip r:embed="rId4">
            <a:alphaModFix/>
          </a:blip>
          <a:srcRect l="33432" t="26330" r="34776" b="5117"/>
          <a:stretch/>
        </p:blipFill>
        <p:spPr>
          <a:xfrm>
            <a:off x="6605871" y="1229493"/>
            <a:ext cx="2238757" cy="25645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0"/>
          <p:cNvSpPr txBox="1"/>
          <p:nvPr/>
        </p:nvSpPr>
        <p:spPr>
          <a:xfrm>
            <a:off x="488216" y="548075"/>
            <a:ext cx="5904656" cy="830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450"/>
              <a:buFont typeface="Gill Sans"/>
              <a:buNone/>
            </a:pPr>
            <a:r>
              <a:rPr lang="fr-FR" sz="1800" b="0" i="0" u="none" strike="noStrike" cap="none">
                <a:solidFill>
                  <a:srgbClr val="C00000"/>
                </a:solidFill>
                <a:latin typeface="Gill Sans"/>
                <a:ea typeface="Gill Sans"/>
                <a:cs typeface="Gill Sans"/>
                <a:sym typeface="Gill Sans"/>
              </a:rPr>
              <a:t>QUESTIONS ?</a:t>
            </a:r>
            <a:endParaRPr sz="1800" b="0" i="0" u="none" strike="noStrike" cap="none">
              <a:solidFill>
                <a:srgbClr val="C00000"/>
              </a:solidFill>
              <a:latin typeface="Gill Sans"/>
              <a:ea typeface="Gill Sans"/>
              <a:cs typeface="Gill Sans"/>
              <a:sym typeface="Gill Sans"/>
            </a:endParaRPr>
          </a:p>
        </p:txBody>
      </p:sp>
      <p:pic>
        <p:nvPicPr>
          <p:cNvPr id="369" name="Google Shape;369;p40"/>
          <p:cNvPicPr preferRelativeResize="0"/>
          <p:nvPr/>
        </p:nvPicPr>
        <p:blipFill rotWithShape="1">
          <a:blip r:embed="rId3">
            <a:alphaModFix/>
          </a:blip>
          <a:srcRect/>
          <a:stretch/>
        </p:blipFill>
        <p:spPr>
          <a:xfrm>
            <a:off x="1454726" y="1293091"/>
            <a:ext cx="6165272" cy="4283362"/>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1"/>
          <p:cNvSpPr txBox="1"/>
          <p:nvPr/>
        </p:nvSpPr>
        <p:spPr>
          <a:xfrm>
            <a:off x="901700" y="2792411"/>
            <a:ext cx="7340600" cy="6492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Arial"/>
              <a:buNone/>
            </a:pPr>
            <a:r>
              <a:rPr lang="fr-FR" sz="2400" b="0" i="0" u="none" strike="noStrike" cap="none">
                <a:solidFill>
                  <a:srgbClr val="FFFFFF"/>
                </a:solidFill>
                <a:latin typeface="Arial"/>
                <a:ea typeface="Arial"/>
                <a:cs typeface="Arial"/>
                <a:sym typeface="Arial"/>
              </a:rPr>
              <a:t>MERCI !</a:t>
            </a:r>
            <a:endParaRPr sz="2400" b="0"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2"/>
          <p:cNvSpPr/>
          <p:nvPr/>
        </p:nvSpPr>
        <p:spPr>
          <a:xfrm>
            <a:off x="311150" y="958850"/>
            <a:ext cx="2616200" cy="720724"/>
          </a:xfrm>
          <a:prstGeom prst="roundRect">
            <a:avLst>
              <a:gd name="adj" fmla="val 16667"/>
            </a:avLst>
          </a:prstGeom>
          <a:solidFill>
            <a:srgbClr val="C05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75"/>
              <a:buFont typeface="Arial"/>
              <a:buNone/>
            </a:pPr>
            <a:r>
              <a:rPr lang="fr-FR" sz="1100" b="0" i="0" u="none" strike="noStrike" cap="none">
                <a:solidFill>
                  <a:srgbClr val="FFFFFF"/>
                </a:solidFill>
                <a:latin typeface="Arial"/>
                <a:ea typeface="Arial"/>
                <a:cs typeface="Arial"/>
                <a:sym typeface="Arial"/>
              </a:rPr>
              <a:t>ENGAGEMENT</a:t>
            </a:r>
            <a:endParaRPr/>
          </a:p>
        </p:txBody>
      </p:sp>
      <p:sp>
        <p:nvSpPr>
          <p:cNvPr id="105" name="Google Shape;105;p22"/>
          <p:cNvSpPr/>
          <p:nvPr/>
        </p:nvSpPr>
        <p:spPr>
          <a:xfrm>
            <a:off x="311150" y="1987550"/>
            <a:ext cx="2616200" cy="720724"/>
          </a:xfrm>
          <a:prstGeom prst="roundRect">
            <a:avLst>
              <a:gd name="adj" fmla="val 16667"/>
            </a:avLst>
          </a:prstGeom>
          <a:solidFill>
            <a:srgbClr val="833E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75"/>
              <a:buFont typeface="Arial"/>
              <a:buNone/>
            </a:pPr>
            <a:r>
              <a:rPr lang="fr-FR" sz="1100" b="0" i="0" u="none" strike="noStrike" cap="none">
                <a:solidFill>
                  <a:srgbClr val="FFFFFF"/>
                </a:solidFill>
                <a:latin typeface="Arial"/>
                <a:ea typeface="Arial"/>
                <a:cs typeface="Arial"/>
                <a:sym typeface="Arial"/>
              </a:rPr>
              <a:t>RESPECT</a:t>
            </a:r>
            <a:endParaRPr/>
          </a:p>
        </p:txBody>
      </p:sp>
      <p:sp>
        <p:nvSpPr>
          <p:cNvPr id="106" name="Google Shape;106;p22"/>
          <p:cNvSpPr/>
          <p:nvPr/>
        </p:nvSpPr>
        <p:spPr>
          <a:xfrm>
            <a:off x="311150" y="3016250"/>
            <a:ext cx="2616200" cy="720724"/>
          </a:xfrm>
          <a:prstGeom prst="roundRect">
            <a:avLst>
              <a:gd name="adj" fmla="val 16667"/>
            </a:avLst>
          </a:prstGeom>
          <a:solidFill>
            <a:srgbClr val="1DB8D1"/>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75"/>
              <a:buFont typeface="Arial"/>
              <a:buNone/>
            </a:pPr>
            <a:r>
              <a:rPr lang="fr-FR" sz="1100" b="0" i="0" u="none" strike="noStrike" cap="none">
                <a:solidFill>
                  <a:srgbClr val="FFFFFF"/>
                </a:solidFill>
                <a:latin typeface="Arial"/>
                <a:ea typeface="Arial"/>
                <a:cs typeface="Arial"/>
                <a:sym typeface="Arial"/>
              </a:rPr>
              <a:t>COMMUNICATION POSITIVE</a:t>
            </a:r>
            <a:endParaRPr/>
          </a:p>
        </p:txBody>
      </p:sp>
      <p:sp>
        <p:nvSpPr>
          <p:cNvPr id="107" name="Google Shape;107;p22"/>
          <p:cNvSpPr/>
          <p:nvPr/>
        </p:nvSpPr>
        <p:spPr>
          <a:xfrm>
            <a:off x="311150" y="4044950"/>
            <a:ext cx="2616200" cy="720724"/>
          </a:xfrm>
          <a:prstGeom prst="roundRect">
            <a:avLst>
              <a:gd name="adj" fmla="val 16667"/>
            </a:avLst>
          </a:prstGeom>
          <a:solidFill>
            <a:srgbClr val="FC8A0E"/>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75"/>
              <a:buFont typeface="Arial"/>
              <a:buNone/>
            </a:pPr>
            <a:r>
              <a:rPr lang="fr-FR" sz="1100" b="0" i="0" u="none" strike="noStrike" cap="none">
                <a:solidFill>
                  <a:srgbClr val="FFFFFF"/>
                </a:solidFill>
                <a:latin typeface="Arial"/>
                <a:ea typeface="Arial"/>
                <a:cs typeface="Arial"/>
                <a:sym typeface="Arial"/>
              </a:rPr>
              <a:t>PROFESSIONNALISME</a:t>
            </a:r>
            <a:endParaRPr/>
          </a:p>
        </p:txBody>
      </p:sp>
      <p:sp>
        <p:nvSpPr>
          <p:cNvPr id="108" name="Google Shape;108;p22"/>
          <p:cNvSpPr/>
          <p:nvPr/>
        </p:nvSpPr>
        <p:spPr>
          <a:xfrm>
            <a:off x="3233736" y="958850"/>
            <a:ext cx="5489574" cy="720724"/>
          </a:xfrm>
          <a:prstGeom prst="roundRect">
            <a:avLst>
              <a:gd name="adj" fmla="val 16667"/>
            </a:avLst>
          </a:prstGeom>
          <a:noFill/>
          <a:ln w="9525" cap="flat" cmpd="sng">
            <a:solidFill>
              <a:srgbClr val="C050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A6C"/>
              </a:buClr>
              <a:buSzPts val="300"/>
              <a:buFont typeface="Arial"/>
              <a:buNone/>
            </a:pPr>
            <a:r>
              <a:rPr lang="fr-FR" sz="1200" b="0" i="0" u="none" strike="noStrike" cap="none">
                <a:solidFill>
                  <a:srgbClr val="002A6C"/>
                </a:solidFill>
                <a:latin typeface="Arial"/>
                <a:ea typeface="Arial"/>
                <a:cs typeface="Arial"/>
                <a:sym typeface="Arial"/>
              </a:rPr>
              <a:t>S’engager activement dans toutes les activités et discussions </a:t>
            </a:r>
            <a:endParaRPr/>
          </a:p>
        </p:txBody>
      </p:sp>
      <p:sp>
        <p:nvSpPr>
          <p:cNvPr id="109" name="Google Shape;109;p22"/>
          <p:cNvSpPr/>
          <p:nvPr/>
        </p:nvSpPr>
        <p:spPr>
          <a:xfrm>
            <a:off x="3248025" y="1989136"/>
            <a:ext cx="5487987" cy="720724"/>
          </a:xfrm>
          <a:prstGeom prst="roundRect">
            <a:avLst>
              <a:gd name="adj" fmla="val 16667"/>
            </a:avLst>
          </a:prstGeom>
          <a:noFill/>
          <a:ln w="9525" cap="flat" cmpd="sng">
            <a:solidFill>
              <a:srgbClr val="833E90"/>
            </a:solidFill>
            <a:prstDash val="solid"/>
            <a:miter lim="8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Se respecter soi-même et respecter les autres. </a:t>
            </a:r>
            <a:endParaRPr/>
          </a:p>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Etre attentif aux feedbacks des autres</a:t>
            </a:r>
            <a:endParaRPr sz="1200" b="0" i="0" u="none" strike="noStrike" cap="none">
              <a:solidFill>
                <a:srgbClr val="002A6C"/>
              </a:solidFill>
              <a:latin typeface="Arial"/>
              <a:ea typeface="Arial"/>
              <a:cs typeface="Arial"/>
              <a:sym typeface="Arial"/>
            </a:endParaRPr>
          </a:p>
        </p:txBody>
      </p:sp>
      <p:sp>
        <p:nvSpPr>
          <p:cNvPr id="110" name="Google Shape;110;p22"/>
          <p:cNvSpPr/>
          <p:nvPr/>
        </p:nvSpPr>
        <p:spPr>
          <a:xfrm>
            <a:off x="3248025" y="3016250"/>
            <a:ext cx="5487987" cy="720724"/>
          </a:xfrm>
          <a:prstGeom prst="roundRect">
            <a:avLst>
              <a:gd name="adj" fmla="val 16667"/>
            </a:avLst>
          </a:prstGeom>
          <a:noFill/>
          <a:ln w="9525" cap="flat" cmpd="sng">
            <a:solidFill>
              <a:srgbClr val="1DB8D1"/>
            </a:solidFill>
            <a:prstDash val="solid"/>
            <a:miter lim="8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Ecouter les autres et éviter les jugements de valeurs. </a:t>
            </a:r>
            <a:endParaRPr/>
          </a:p>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Participer et prendre la parole.</a:t>
            </a:r>
            <a:endParaRPr/>
          </a:p>
        </p:txBody>
      </p:sp>
      <p:sp>
        <p:nvSpPr>
          <p:cNvPr id="111" name="Google Shape;111;p22"/>
          <p:cNvSpPr/>
          <p:nvPr/>
        </p:nvSpPr>
        <p:spPr>
          <a:xfrm>
            <a:off x="3248025" y="4044950"/>
            <a:ext cx="5487987" cy="720724"/>
          </a:xfrm>
          <a:prstGeom prst="roundRect">
            <a:avLst>
              <a:gd name="adj" fmla="val 16667"/>
            </a:avLst>
          </a:prstGeom>
          <a:noFill/>
          <a:ln w="9525" cap="flat" cmpd="sng">
            <a:solidFill>
              <a:srgbClr val="FC8A0E"/>
            </a:solidFill>
            <a:prstDash val="solid"/>
            <a:miter lim="8000"/>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Se comporter comme si vous étiez au travail. </a:t>
            </a:r>
            <a:endParaRPr/>
          </a:p>
          <a:p>
            <a:pPr marL="171450" marR="0" lvl="0" indent="-171450" algn="l" rtl="0">
              <a:lnSpc>
                <a:spcPct val="100000"/>
              </a:lnSpc>
              <a:spcBef>
                <a:spcPts val="0"/>
              </a:spcBef>
              <a:spcAft>
                <a:spcPts val="0"/>
              </a:spcAft>
              <a:buClr>
                <a:srgbClr val="002A6C"/>
              </a:buClr>
              <a:buSzPts val="1200"/>
              <a:buFont typeface="Arial"/>
              <a:buChar char="-"/>
            </a:pPr>
            <a:r>
              <a:rPr lang="fr-FR" sz="1200" b="0" i="0" u="none" strike="noStrike" cap="none">
                <a:solidFill>
                  <a:srgbClr val="002A6C"/>
                </a:solidFill>
                <a:latin typeface="Arial"/>
                <a:ea typeface="Arial"/>
                <a:cs typeface="Arial"/>
                <a:sym typeface="Arial"/>
              </a:rPr>
              <a:t>Etre à l’heure et éteindre votre téléphone portable.</a:t>
            </a:r>
            <a:endParaRPr/>
          </a:p>
        </p:txBody>
      </p:sp>
      <p:sp>
        <p:nvSpPr>
          <p:cNvPr id="112" name="Google Shape;112;p22"/>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450"/>
              <a:buFont typeface="Arial"/>
              <a:buNone/>
            </a:pPr>
            <a:r>
              <a:rPr lang="fr-FR" sz="1800" b="0" i="0" u="none" strike="noStrike" cap="none">
                <a:solidFill>
                  <a:srgbClr val="C2113A"/>
                </a:solidFill>
                <a:latin typeface="Arial"/>
                <a:ea typeface="Arial"/>
                <a:cs typeface="Arial"/>
                <a:sym typeface="Arial"/>
              </a:rPr>
              <a:t>RÈGLES DE FONCTIONNEMENT PENDANT LA FORMATION</a:t>
            </a:r>
            <a:endParaRPr/>
          </a:p>
        </p:txBody>
      </p:sp>
      <p:sp>
        <p:nvSpPr>
          <p:cNvPr id="113" name="Google Shape;113;p22"/>
          <p:cNvSpPr/>
          <p:nvPr/>
        </p:nvSpPr>
        <p:spPr>
          <a:xfrm>
            <a:off x="323850" y="5100637"/>
            <a:ext cx="2616200" cy="719136"/>
          </a:xfrm>
          <a:prstGeom prst="roundRect">
            <a:avLst>
              <a:gd name="adj" fmla="val 16667"/>
            </a:avLst>
          </a:prstGeom>
          <a:solidFill>
            <a:srgbClr val="C050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75"/>
              <a:buFont typeface="Arial"/>
              <a:buNone/>
            </a:pPr>
            <a:r>
              <a:rPr lang="fr-FR" sz="1100" b="0" i="0" u="none" strike="noStrike" cap="none">
                <a:solidFill>
                  <a:srgbClr val="FFFFFF"/>
                </a:solidFill>
                <a:latin typeface="Arial"/>
                <a:ea typeface="Arial"/>
                <a:cs typeface="Arial"/>
                <a:sym typeface="Arial"/>
              </a:rPr>
              <a:t>APPRENTISSAGE</a:t>
            </a:r>
            <a:endParaRPr/>
          </a:p>
        </p:txBody>
      </p:sp>
      <p:sp>
        <p:nvSpPr>
          <p:cNvPr id="114" name="Google Shape;114;p22"/>
          <p:cNvSpPr/>
          <p:nvPr/>
        </p:nvSpPr>
        <p:spPr>
          <a:xfrm>
            <a:off x="3246436" y="5100637"/>
            <a:ext cx="5489574" cy="719136"/>
          </a:xfrm>
          <a:prstGeom prst="roundRect">
            <a:avLst>
              <a:gd name="adj" fmla="val 16667"/>
            </a:avLst>
          </a:prstGeom>
          <a:noFill/>
          <a:ln w="9525" cap="flat" cmpd="sng">
            <a:solidFill>
              <a:srgbClr val="C050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A6C"/>
              </a:buClr>
              <a:buSzPts val="300"/>
              <a:buFont typeface="Arial"/>
              <a:buNone/>
            </a:pPr>
            <a:r>
              <a:rPr lang="fr-FR" sz="1200" b="0" i="0" u="none" strike="noStrike" cap="none">
                <a:solidFill>
                  <a:srgbClr val="002A6C"/>
                </a:solidFill>
                <a:latin typeface="Arial"/>
                <a:ea typeface="Arial"/>
                <a:cs typeface="Arial"/>
                <a:sym typeface="Arial"/>
              </a:rPr>
              <a:t>Apprendre et poser des questions pour clarifier votre compréhension.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450"/>
              <a:buFont typeface="Gill Sans"/>
              <a:buNone/>
            </a:pPr>
            <a:r>
              <a:rPr lang="fr-FR" sz="1800" b="0" i="0" u="none" strike="noStrike" cap="none">
                <a:solidFill>
                  <a:srgbClr val="C2113A"/>
                </a:solidFill>
                <a:latin typeface="Gill Sans"/>
                <a:ea typeface="Gill Sans"/>
                <a:cs typeface="Gill Sans"/>
                <a:sym typeface="Gill Sans"/>
              </a:rPr>
              <a:t>OBJECTIFS D’APPRENTISSAGE</a:t>
            </a:r>
            <a:endParaRPr/>
          </a:p>
        </p:txBody>
      </p:sp>
      <p:sp>
        <p:nvSpPr>
          <p:cNvPr id="121" name="Google Shape;121;p23"/>
          <p:cNvSpPr txBox="1"/>
          <p:nvPr/>
        </p:nvSpPr>
        <p:spPr>
          <a:xfrm>
            <a:off x="260350" y="1355725"/>
            <a:ext cx="55753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500"/>
              <a:buFont typeface="Cabin"/>
              <a:buNone/>
            </a:pPr>
            <a:r>
              <a:rPr lang="fr-FR" sz="2000" b="0" i="0" u="none" strike="noStrike" cap="none">
                <a:solidFill>
                  <a:srgbClr val="17375E"/>
                </a:solidFill>
                <a:latin typeface="Cabin"/>
                <a:ea typeface="Cabin"/>
                <a:cs typeface="Cabin"/>
                <a:sym typeface="Cabin"/>
              </a:rPr>
              <a:t>A l’issu de cette session, vous serez capables de :</a:t>
            </a:r>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342900" marR="25400" lvl="0" indent="-342900" algn="l" rtl="0">
              <a:lnSpc>
                <a:spcPct val="115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Comprendre l’intérêt d’explorer le marché du travail avant de décider son projet professionnel</a:t>
            </a:r>
            <a:endParaRPr/>
          </a:p>
          <a:p>
            <a:pPr marL="342900" marR="25400" lvl="0" indent="-342900" algn="l" rtl="0">
              <a:lnSpc>
                <a:spcPct val="115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Découvrir le marché du travail</a:t>
            </a:r>
            <a:endParaRPr/>
          </a:p>
          <a:p>
            <a:pPr marL="342900" marR="25400" lvl="0" indent="-342900" algn="l" rtl="0">
              <a:lnSpc>
                <a:spcPct val="115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Identifier les moyens de recherche de l’information sur le marché du travail</a:t>
            </a:r>
            <a:endParaRPr/>
          </a:p>
          <a:p>
            <a:pPr marL="342900" marR="25400" lvl="0" indent="-342900" algn="l" rtl="0">
              <a:lnSpc>
                <a:spcPct val="115000"/>
              </a:lnSpc>
              <a:spcBef>
                <a:spcPts val="0"/>
              </a:spcBef>
              <a:spcAft>
                <a:spcPts val="0"/>
              </a:spcAft>
              <a:buClr>
                <a:srgbClr val="17375E"/>
              </a:buClr>
              <a:buSzPts val="2000"/>
              <a:buFont typeface="Arial"/>
              <a:buChar char="•"/>
            </a:pPr>
            <a:r>
              <a:rPr lang="fr-FR" sz="2000" b="0" i="0" u="none" strike="noStrike" cap="none">
                <a:solidFill>
                  <a:srgbClr val="17375E"/>
                </a:solidFill>
                <a:latin typeface="Cabin"/>
                <a:ea typeface="Cabin"/>
                <a:cs typeface="Cabin"/>
                <a:sym typeface="Cabin"/>
              </a:rPr>
              <a:t>Appliquer une démarche d’exploration du marché du travail</a:t>
            </a:r>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rgbClr val="17375E"/>
              </a:buClr>
              <a:buSzPts val="400"/>
              <a:buFont typeface="Cabin"/>
              <a:buNone/>
            </a:pPr>
            <a:br>
              <a:rPr lang="fr-FR" sz="1600" b="0" i="0" u="none" strike="noStrike" cap="none">
                <a:solidFill>
                  <a:srgbClr val="17375E"/>
                </a:solidFill>
                <a:latin typeface="Cabin"/>
                <a:ea typeface="Cabin"/>
                <a:cs typeface="Cabin"/>
                <a:sym typeface="Cabin"/>
              </a:rPr>
            </a:br>
            <a:endParaRPr sz="16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17375E"/>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17375E"/>
              </a:solidFill>
              <a:latin typeface="Cabin"/>
              <a:ea typeface="Cabin"/>
              <a:cs typeface="Cabin"/>
              <a:sym typeface="Cabin"/>
            </a:endParaRPr>
          </a:p>
        </p:txBody>
      </p:sp>
      <p:pic>
        <p:nvPicPr>
          <p:cNvPr id="122" name="Google Shape;122;p23"/>
          <p:cNvPicPr preferRelativeResize="0"/>
          <p:nvPr/>
        </p:nvPicPr>
        <p:blipFill rotWithShape="1">
          <a:blip r:embed="rId3">
            <a:alphaModFix/>
          </a:blip>
          <a:srcRect/>
          <a:stretch/>
        </p:blipFill>
        <p:spPr>
          <a:xfrm>
            <a:off x="5867400" y="2565400"/>
            <a:ext cx="3276600" cy="3435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p:nvPr/>
        </p:nvSpPr>
        <p:spPr>
          <a:xfrm>
            <a:off x="152400" y="1600200"/>
            <a:ext cx="1524000" cy="1263134"/>
          </a:xfrm>
          <a:prstGeom prst="wedgeRectCallout">
            <a:avLst>
              <a:gd name="adj1" fmla="val -58862"/>
              <a:gd name="adj2" fmla="val 78813"/>
            </a:avLst>
          </a:prstGeom>
          <a:solidFill>
            <a:srgbClr val="FFFF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fr-FR" sz="1400" b="0" i="0" u="none" strike="noStrike" cap="none">
                <a:solidFill>
                  <a:schemeClr val="dk1"/>
                </a:solidFill>
                <a:latin typeface="Arial"/>
                <a:ea typeface="Arial"/>
                <a:cs typeface="Arial"/>
                <a:sym typeface="Arial"/>
              </a:rPr>
              <a:t>« Lorsque tu seras diplômé, tu vas diriger l'entreprise familiale » </a:t>
            </a:r>
            <a:endParaRPr/>
          </a:p>
        </p:txBody>
      </p:sp>
      <p:grpSp>
        <p:nvGrpSpPr>
          <p:cNvPr id="129" name="Google Shape;129;p24"/>
          <p:cNvGrpSpPr/>
          <p:nvPr/>
        </p:nvGrpSpPr>
        <p:grpSpPr>
          <a:xfrm>
            <a:off x="2321242" y="1676400"/>
            <a:ext cx="3913290" cy="4191000"/>
            <a:chOff x="1025842" y="0"/>
            <a:chExt cx="3913290" cy="4191000"/>
          </a:xfrm>
        </p:grpSpPr>
        <p:sp>
          <p:nvSpPr>
            <p:cNvPr id="130" name="Google Shape;130;p24"/>
            <p:cNvSpPr/>
            <p:nvPr/>
          </p:nvSpPr>
          <p:spPr>
            <a:xfrm>
              <a:off x="1203960" y="0"/>
              <a:ext cx="1508760" cy="838200"/>
            </a:xfrm>
            <a:prstGeom prst="roundRect">
              <a:avLst>
                <a:gd name="adj" fmla="val 10000"/>
              </a:avLst>
            </a:prstGeom>
            <a:solidFill>
              <a:srgbClr val="833E90">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4"/>
            <p:cNvSpPr txBox="1"/>
            <p:nvPr/>
          </p:nvSpPr>
          <p:spPr>
            <a:xfrm>
              <a:off x="1228510" y="24550"/>
              <a:ext cx="1459660" cy="7891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800" b="0" i="0" u="none" strike="noStrike" cap="none">
                  <a:solidFill>
                    <a:srgbClr val="000000"/>
                  </a:solidFill>
                  <a:latin typeface="Arial"/>
                  <a:ea typeface="Arial"/>
                  <a:cs typeface="Arial"/>
                  <a:sym typeface="Arial"/>
                </a:rPr>
                <a:t>Externe</a:t>
              </a:r>
              <a:endParaRPr sz="2800" b="0" i="0" u="none" strike="noStrike" cap="none">
                <a:solidFill>
                  <a:srgbClr val="000000"/>
                </a:solidFill>
                <a:latin typeface="Arial"/>
                <a:ea typeface="Arial"/>
                <a:cs typeface="Arial"/>
                <a:sym typeface="Arial"/>
              </a:endParaRPr>
            </a:p>
          </p:txBody>
        </p:sp>
        <p:sp>
          <p:nvSpPr>
            <p:cNvPr id="132" name="Google Shape;132;p24"/>
            <p:cNvSpPr/>
            <p:nvPr/>
          </p:nvSpPr>
          <p:spPr>
            <a:xfrm>
              <a:off x="3383280" y="0"/>
              <a:ext cx="1508760" cy="838200"/>
            </a:xfrm>
            <a:prstGeom prst="roundRect">
              <a:avLst>
                <a:gd name="adj" fmla="val 10000"/>
              </a:avLst>
            </a:prstGeom>
            <a:solidFill>
              <a:srgbClr val="833E90">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txBox="1"/>
            <p:nvPr/>
          </p:nvSpPr>
          <p:spPr>
            <a:xfrm>
              <a:off x="3407830" y="24550"/>
              <a:ext cx="1459660" cy="7891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800" b="0" i="0" u="none" strike="noStrike" cap="none">
                  <a:solidFill>
                    <a:srgbClr val="000000"/>
                  </a:solidFill>
                  <a:latin typeface="Arial"/>
                  <a:ea typeface="Arial"/>
                  <a:cs typeface="Arial"/>
                  <a:sym typeface="Arial"/>
                </a:rPr>
                <a:t>Interne</a:t>
              </a:r>
              <a:endParaRPr/>
            </a:p>
          </p:txBody>
        </p:sp>
        <p:sp>
          <p:nvSpPr>
            <p:cNvPr id="134" name="Google Shape;134;p24"/>
            <p:cNvSpPr/>
            <p:nvPr/>
          </p:nvSpPr>
          <p:spPr>
            <a:xfrm>
              <a:off x="2733675" y="3562350"/>
              <a:ext cx="628650" cy="628650"/>
            </a:xfrm>
            <a:prstGeom prst="triangle">
              <a:avLst>
                <a:gd name="adj" fmla="val 50000"/>
              </a:avLst>
            </a:prstGeom>
            <a:solidFill>
              <a:srgbClr val="833E90">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4"/>
            <p:cNvSpPr/>
            <p:nvPr/>
          </p:nvSpPr>
          <p:spPr>
            <a:xfrm rot="-240000">
              <a:off x="1161474" y="3292966"/>
              <a:ext cx="3773051" cy="263837"/>
            </a:xfrm>
            <a:prstGeom prst="rect">
              <a:avLst/>
            </a:prstGeom>
            <a:solidFill>
              <a:srgbClr val="833E90">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4"/>
            <p:cNvSpPr/>
            <p:nvPr/>
          </p:nvSpPr>
          <p:spPr>
            <a:xfrm rot="-240000">
              <a:off x="1167783" y="2817653"/>
              <a:ext cx="1497292" cy="517081"/>
            </a:xfrm>
            <a:prstGeom prst="roundRect">
              <a:avLst>
                <a:gd name="adj" fmla="val 16667"/>
              </a:avLst>
            </a:prstGeom>
            <a:solidFill>
              <a:srgbClr val="EA53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4"/>
            <p:cNvSpPr txBox="1"/>
            <p:nvPr/>
          </p:nvSpPr>
          <p:spPr>
            <a:xfrm rot="-240000">
              <a:off x="1193025" y="2842895"/>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Famille</a:t>
              </a:r>
              <a:endParaRPr sz="1500" b="0" i="0" u="none" strike="noStrike" cap="none">
                <a:solidFill>
                  <a:schemeClr val="lt1"/>
                </a:solidFill>
                <a:latin typeface="Arial"/>
                <a:ea typeface="Arial"/>
                <a:cs typeface="Arial"/>
                <a:sym typeface="Arial"/>
              </a:endParaRPr>
            </a:p>
          </p:txBody>
        </p:sp>
        <p:sp>
          <p:nvSpPr>
            <p:cNvPr id="138" name="Google Shape;138;p24"/>
            <p:cNvSpPr/>
            <p:nvPr/>
          </p:nvSpPr>
          <p:spPr>
            <a:xfrm rot="-240000">
              <a:off x="1125873" y="2264441"/>
              <a:ext cx="1497292" cy="517081"/>
            </a:xfrm>
            <a:prstGeom prst="roundRect">
              <a:avLst>
                <a:gd name="adj" fmla="val 16667"/>
              </a:avLst>
            </a:prstGeom>
            <a:solidFill>
              <a:srgbClr val="EA53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txBox="1"/>
            <p:nvPr/>
          </p:nvSpPr>
          <p:spPr>
            <a:xfrm rot="-240000">
              <a:off x="1151115" y="2289683"/>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Société</a:t>
              </a:r>
              <a:endParaRPr/>
            </a:p>
          </p:txBody>
        </p:sp>
        <p:sp>
          <p:nvSpPr>
            <p:cNvPr id="140" name="Google Shape;140;p24"/>
            <p:cNvSpPr/>
            <p:nvPr/>
          </p:nvSpPr>
          <p:spPr>
            <a:xfrm rot="-240000">
              <a:off x="1083963" y="1711229"/>
              <a:ext cx="1497292" cy="517081"/>
            </a:xfrm>
            <a:prstGeom prst="roundRect">
              <a:avLst>
                <a:gd name="adj" fmla="val 16667"/>
              </a:avLst>
            </a:prstGeom>
            <a:solidFill>
              <a:srgbClr val="EA53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4"/>
            <p:cNvSpPr txBox="1"/>
            <p:nvPr/>
          </p:nvSpPr>
          <p:spPr>
            <a:xfrm rot="-240000">
              <a:off x="1109205" y="1736471"/>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Culture</a:t>
              </a:r>
              <a:endParaRPr/>
            </a:p>
          </p:txBody>
        </p:sp>
        <p:sp>
          <p:nvSpPr>
            <p:cNvPr id="142" name="Google Shape;142;p24"/>
            <p:cNvSpPr/>
            <p:nvPr/>
          </p:nvSpPr>
          <p:spPr>
            <a:xfrm rot="-240000">
              <a:off x="1042053" y="1158017"/>
              <a:ext cx="1497292" cy="517081"/>
            </a:xfrm>
            <a:prstGeom prst="roundRect">
              <a:avLst>
                <a:gd name="adj" fmla="val 16667"/>
              </a:avLst>
            </a:prstGeom>
            <a:solidFill>
              <a:srgbClr val="EA53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txBox="1"/>
            <p:nvPr/>
          </p:nvSpPr>
          <p:spPr>
            <a:xfrm rot="-240000">
              <a:off x="1067295" y="1183259"/>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Médias</a:t>
              </a:r>
              <a:endParaRPr sz="1500" b="0" i="0" u="none" strike="noStrike" cap="none">
                <a:solidFill>
                  <a:schemeClr val="lt1"/>
                </a:solidFill>
                <a:latin typeface="Arial"/>
                <a:ea typeface="Arial"/>
                <a:cs typeface="Arial"/>
                <a:sym typeface="Arial"/>
              </a:endParaRPr>
            </a:p>
          </p:txBody>
        </p:sp>
        <p:sp>
          <p:nvSpPr>
            <p:cNvPr id="144" name="Google Shape;144;p24"/>
            <p:cNvSpPr/>
            <p:nvPr/>
          </p:nvSpPr>
          <p:spPr>
            <a:xfrm rot="-240000">
              <a:off x="3347103" y="2666777"/>
              <a:ext cx="1497292" cy="517081"/>
            </a:xfrm>
            <a:prstGeom prst="roundRect">
              <a:avLst>
                <a:gd name="adj" fmla="val 16667"/>
              </a:avLst>
            </a:prstGeom>
            <a:solidFill>
              <a:srgbClr val="3599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4"/>
            <p:cNvSpPr txBox="1"/>
            <p:nvPr/>
          </p:nvSpPr>
          <p:spPr>
            <a:xfrm rot="-240000">
              <a:off x="3372345" y="2692019"/>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Vos intérêts</a:t>
              </a:r>
              <a:endParaRPr sz="1500" b="0" i="0" u="none" strike="noStrike" cap="none">
                <a:solidFill>
                  <a:schemeClr val="lt1"/>
                </a:solidFill>
                <a:latin typeface="Arial"/>
                <a:ea typeface="Arial"/>
                <a:cs typeface="Arial"/>
                <a:sym typeface="Arial"/>
              </a:endParaRPr>
            </a:p>
          </p:txBody>
        </p:sp>
        <p:sp>
          <p:nvSpPr>
            <p:cNvPr id="146" name="Google Shape;146;p24"/>
            <p:cNvSpPr/>
            <p:nvPr/>
          </p:nvSpPr>
          <p:spPr>
            <a:xfrm rot="-240000">
              <a:off x="3305193" y="2113565"/>
              <a:ext cx="1497292" cy="517081"/>
            </a:xfrm>
            <a:prstGeom prst="roundRect">
              <a:avLst>
                <a:gd name="adj" fmla="val 16667"/>
              </a:avLst>
            </a:prstGeom>
            <a:solidFill>
              <a:srgbClr val="3599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txBox="1"/>
            <p:nvPr/>
          </p:nvSpPr>
          <p:spPr>
            <a:xfrm rot="-240000">
              <a:off x="3330435" y="2138807"/>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Vos valeurs</a:t>
              </a:r>
              <a:endParaRPr sz="1500" b="0" i="0" u="none" strike="noStrike" cap="none">
                <a:solidFill>
                  <a:schemeClr val="lt1"/>
                </a:solidFill>
                <a:latin typeface="Arial"/>
                <a:ea typeface="Arial"/>
                <a:cs typeface="Arial"/>
                <a:sym typeface="Arial"/>
              </a:endParaRPr>
            </a:p>
          </p:txBody>
        </p:sp>
        <p:sp>
          <p:nvSpPr>
            <p:cNvPr id="148" name="Google Shape;148;p24"/>
            <p:cNvSpPr/>
            <p:nvPr/>
          </p:nvSpPr>
          <p:spPr>
            <a:xfrm rot="-240000">
              <a:off x="3263283" y="1560353"/>
              <a:ext cx="1497292" cy="517081"/>
            </a:xfrm>
            <a:prstGeom prst="roundRect">
              <a:avLst>
                <a:gd name="adj" fmla="val 16667"/>
              </a:avLst>
            </a:prstGeom>
            <a:solidFill>
              <a:srgbClr val="3599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txBox="1"/>
            <p:nvPr/>
          </p:nvSpPr>
          <p:spPr>
            <a:xfrm rot="-240000">
              <a:off x="3288525" y="1585595"/>
              <a:ext cx="1446808" cy="46659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fr-FR" sz="1500" b="0" i="0" u="none" strike="noStrike" cap="none">
                  <a:solidFill>
                    <a:schemeClr val="lt1"/>
                  </a:solidFill>
                  <a:latin typeface="Arial"/>
                  <a:ea typeface="Arial"/>
                  <a:cs typeface="Arial"/>
                  <a:sym typeface="Arial"/>
                </a:rPr>
                <a:t>Vos points forts</a:t>
              </a:r>
              <a:endParaRPr/>
            </a:p>
          </p:txBody>
        </p:sp>
      </p:grpSp>
      <p:sp>
        <p:nvSpPr>
          <p:cNvPr id="150" name="Google Shape;150;p24"/>
          <p:cNvSpPr/>
          <p:nvPr/>
        </p:nvSpPr>
        <p:spPr>
          <a:xfrm>
            <a:off x="228600" y="3994666"/>
            <a:ext cx="1524000" cy="1263134"/>
          </a:xfrm>
          <a:prstGeom prst="wedgeRectCallout">
            <a:avLst>
              <a:gd name="adj1" fmla="val -58862"/>
              <a:gd name="adj2" fmla="val 78813"/>
            </a:avLst>
          </a:prstGeom>
          <a:solidFill>
            <a:srgbClr val="FFFF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fr-FR" sz="1400" b="0" i="0" u="none" strike="noStrike" cap="none">
                <a:solidFill>
                  <a:schemeClr val="dk1"/>
                </a:solidFill>
                <a:latin typeface="Arial"/>
                <a:ea typeface="Arial"/>
                <a:cs typeface="Arial"/>
                <a:sym typeface="Arial"/>
              </a:rPr>
              <a:t>« Vous devez gagner un salaire élevé » </a:t>
            </a:r>
            <a:endParaRPr/>
          </a:p>
        </p:txBody>
      </p:sp>
      <p:sp>
        <p:nvSpPr>
          <p:cNvPr id="151" name="Google Shape;151;p24"/>
          <p:cNvSpPr/>
          <p:nvPr/>
        </p:nvSpPr>
        <p:spPr>
          <a:xfrm>
            <a:off x="6934200" y="4264153"/>
            <a:ext cx="2057400" cy="1222247"/>
          </a:xfrm>
          <a:prstGeom prst="cloudCallout">
            <a:avLst>
              <a:gd name="adj1" fmla="val 53659"/>
              <a:gd name="adj2" fmla="val 95293"/>
            </a:avLst>
          </a:prstGeom>
          <a:solidFill>
            <a:srgbClr val="FFFF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fr-FR" sz="1400" b="0" i="0" u="none" strike="noStrike" cap="none">
                <a:solidFill>
                  <a:schemeClr val="dk1"/>
                </a:solidFill>
                <a:latin typeface="Arial"/>
                <a:ea typeface="Arial"/>
                <a:cs typeface="Arial"/>
                <a:sym typeface="Arial"/>
              </a:rPr>
              <a:t>Mon travail de rêve … </a:t>
            </a:r>
            <a:endParaRPr/>
          </a:p>
        </p:txBody>
      </p:sp>
      <p:sp>
        <p:nvSpPr>
          <p:cNvPr id="152" name="Google Shape;152;p24"/>
          <p:cNvSpPr/>
          <p:nvPr/>
        </p:nvSpPr>
        <p:spPr>
          <a:xfrm>
            <a:off x="7086600" y="2057400"/>
            <a:ext cx="2057400" cy="1222247"/>
          </a:xfrm>
          <a:prstGeom prst="cloudCallout">
            <a:avLst>
              <a:gd name="adj1" fmla="val 40514"/>
              <a:gd name="adj2" fmla="val 88972"/>
            </a:avLst>
          </a:prstGeom>
          <a:solidFill>
            <a:srgbClr val="FFFF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fr-FR" sz="1400" b="0" i="0" u="none" strike="noStrike" cap="none">
                <a:solidFill>
                  <a:schemeClr val="dk1"/>
                </a:solidFill>
                <a:latin typeface="Arial"/>
                <a:ea typeface="Arial"/>
                <a:cs typeface="Arial"/>
                <a:sym typeface="Arial"/>
              </a:rPr>
              <a:t>Je suis passionné …</a:t>
            </a:r>
            <a:endParaRPr/>
          </a:p>
        </p:txBody>
      </p:sp>
      <p:sp>
        <p:nvSpPr>
          <p:cNvPr id="153" name="Google Shape;153;p24"/>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450"/>
              <a:buFont typeface="Gill Sans"/>
              <a:buNone/>
            </a:pPr>
            <a:r>
              <a:rPr lang="fr-FR" sz="1800" b="0" i="0" u="none" strike="noStrike" cap="none">
                <a:solidFill>
                  <a:srgbClr val="C2113A"/>
                </a:solidFill>
                <a:latin typeface="Gill Sans"/>
                <a:ea typeface="Gill Sans"/>
                <a:cs typeface="Gill Sans"/>
                <a:sym typeface="Gill Sans"/>
              </a:rPr>
              <a:t>COMBATTRE LES PRESSIONS EXTERNES AVEC LA CONNAISSANCE ET LA RECHERCHE !</a:t>
            </a:r>
            <a:endParaRPr sz="1800" b="0" i="0" u="none" strike="noStrike" cap="none">
              <a:solidFill>
                <a:srgbClr val="C2113A"/>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p:nvPr/>
        </p:nvSpPr>
        <p:spPr>
          <a:xfrm>
            <a:off x="304800" y="304800"/>
            <a:ext cx="8239125" cy="938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Calibri"/>
              <a:buNone/>
            </a:pPr>
            <a:r>
              <a:rPr lang="fr-FR" sz="2800" b="0" i="0" u="none" strike="noStrike" cap="none">
                <a:solidFill>
                  <a:schemeClr val="lt1"/>
                </a:solidFill>
                <a:latin typeface="Calibri"/>
                <a:ea typeface="Calibri"/>
                <a:cs typeface="Calibri"/>
                <a:sym typeface="Calibri"/>
              </a:rPr>
              <a:t>Career Exploration and Skills Assessment</a:t>
            </a:r>
            <a:endParaRPr/>
          </a:p>
          <a:p>
            <a:pPr marL="0" marR="0" lvl="0" indent="0" algn="l" rtl="0">
              <a:lnSpc>
                <a:spcPct val="100000"/>
              </a:lnSpc>
              <a:spcBef>
                <a:spcPts val="900"/>
              </a:spcBef>
              <a:spcAft>
                <a:spcPts val="0"/>
              </a:spcAft>
              <a:buClr>
                <a:schemeClr val="lt1"/>
              </a:buClr>
              <a:buSzPts val="1800"/>
              <a:buFont typeface="Calibri"/>
              <a:buNone/>
            </a:pPr>
            <a:r>
              <a:rPr lang="fr-FR" sz="1800" b="0" i="0" u="none" strike="noStrike" cap="none">
                <a:solidFill>
                  <a:schemeClr val="lt1"/>
                </a:solidFill>
                <a:latin typeface="Calibri"/>
                <a:ea typeface="Calibri"/>
                <a:cs typeface="Calibri"/>
                <a:sym typeface="Calibri"/>
              </a:rPr>
              <a:t>Self Assessments</a:t>
            </a:r>
            <a:endParaRPr/>
          </a:p>
        </p:txBody>
      </p:sp>
      <p:grpSp>
        <p:nvGrpSpPr>
          <p:cNvPr id="160" name="Google Shape;160;p25"/>
          <p:cNvGrpSpPr/>
          <p:nvPr/>
        </p:nvGrpSpPr>
        <p:grpSpPr>
          <a:xfrm>
            <a:off x="620457" y="1702746"/>
            <a:ext cx="7922135" cy="1766441"/>
            <a:chOff x="1332" y="964629"/>
            <a:chExt cx="7922135" cy="1766441"/>
          </a:xfrm>
        </p:grpSpPr>
        <p:sp>
          <p:nvSpPr>
            <p:cNvPr id="161" name="Google Shape;161;p25"/>
            <p:cNvSpPr/>
            <p:nvPr/>
          </p:nvSpPr>
          <p:spPr>
            <a:xfrm>
              <a:off x="1332" y="964629"/>
              <a:ext cx="1766441" cy="1766441"/>
            </a:xfrm>
            <a:prstGeom prst="ellipse">
              <a:avLst/>
            </a:prstGeom>
            <a:solidFill>
              <a:srgbClr val="EA535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txBox="1"/>
            <p:nvPr/>
          </p:nvSpPr>
          <p:spPr>
            <a:xfrm>
              <a:off x="260021" y="1223318"/>
              <a:ext cx="1249063" cy="12490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0" i="0" u="none" strike="noStrike" cap="none">
                  <a:solidFill>
                    <a:schemeClr val="lt1"/>
                  </a:solidFill>
                  <a:latin typeface="Arial"/>
                  <a:ea typeface="Arial"/>
                  <a:cs typeface="Arial"/>
                  <a:sym typeface="Arial"/>
                </a:rPr>
                <a:t>auto-évaluation</a:t>
              </a:r>
              <a:endParaRPr sz="1400" b="0" i="0" u="none" strike="noStrike" cap="none">
                <a:solidFill>
                  <a:schemeClr val="lt1"/>
                </a:solidFill>
                <a:latin typeface="Arial"/>
                <a:ea typeface="Arial"/>
                <a:cs typeface="Arial"/>
                <a:sym typeface="Arial"/>
              </a:endParaRPr>
            </a:p>
          </p:txBody>
        </p:sp>
        <p:sp>
          <p:nvSpPr>
            <p:cNvPr id="163" name="Google Shape;163;p25"/>
            <p:cNvSpPr/>
            <p:nvPr/>
          </p:nvSpPr>
          <p:spPr>
            <a:xfrm>
              <a:off x="2038085" y="1335582"/>
              <a:ext cx="1024535" cy="1024535"/>
            </a:xfrm>
            <a:prstGeom prst="mathPlus">
              <a:avLst>
                <a:gd name="adj1" fmla="val 23520"/>
              </a:avLst>
            </a:prstGeom>
            <a:solidFill>
              <a:srgbClr val="FCC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5"/>
            <p:cNvSpPr txBox="1"/>
            <p:nvPr/>
          </p:nvSpPr>
          <p:spPr>
            <a:xfrm>
              <a:off x="2173887" y="1727364"/>
              <a:ext cx="752931" cy="24097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 name="Google Shape;165;p25"/>
            <p:cNvSpPr/>
            <p:nvPr/>
          </p:nvSpPr>
          <p:spPr>
            <a:xfrm>
              <a:off x="3239713" y="964629"/>
              <a:ext cx="1766441" cy="1766441"/>
            </a:xfrm>
            <a:prstGeom prst="ellipse">
              <a:avLst/>
            </a:prstGeom>
            <a:solidFill>
              <a:srgbClr val="833E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txBox="1"/>
            <p:nvPr/>
          </p:nvSpPr>
          <p:spPr>
            <a:xfrm>
              <a:off x="3498402" y="1223318"/>
              <a:ext cx="1249063" cy="12490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0" i="0" u="none" strike="noStrike" cap="none">
                  <a:solidFill>
                    <a:schemeClr val="lt1"/>
                  </a:solidFill>
                  <a:latin typeface="Arial"/>
                  <a:ea typeface="Arial"/>
                  <a:cs typeface="Arial"/>
                  <a:sym typeface="Arial"/>
                </a:rPr>
                <a:t>exploration du monde du travail</a:t>
              </a:r>
              <a:endParaRPr sz="1400" b="0" i="0" u="none" strike="noStrike" cap="none">
                <a:solidFill>
                  <a:schemeClr val="lt1"/>
                </a:solidFill>
                <a:latin typeface="Arial"/>
                <a:ea typeface="Arial"/>
                <a:cs typeface="Arial"/>
                <a:sym typeface="Arial"/>
              </a:endParaRPr>
            </a:p>
          </p:txBody>
        </p:sp>
        <p:sp>
          <p:nvSpPr>
            <p:cNvPr id="167" name="Google Shape;167;p25"/>
            <p:cNvSpPr/>
            <p:nvPr/>
          </p:nvSpPr>
          <p:spPr>
            <a:xfrm>
              <a:off x="4989055" y="1335582"/>
              <a:ext cx="1024535" cy="1024535"/>
            </a:xfrm>
            <a:prstGeom prst="mathEqual">
              <a:avLst>
                <a:gd name="adj1" fmla="val 23520"/>
                <a:gd name="adj2" fmla="val 11760"/>
              </a:avLst>
            </a:prstGeom>
            <a:solidFill>
              <a:srgbClr val="FCC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txBox="1"/>
            <p:nvPr/>
          </p:nvSpPr>
          <p:spPr>
            <a:xfrm>
              <a:off x="5124857" y="1546636"/>
              <a:ext cx="752931" cy="6024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4500"/>
                <a:buFont typeface="Arial"/>
                <a:buNone/>
              </a:pPr>
              <a:endParaRPr sz="4500" b="0" i="0" u="none" strike="noStrike" cap="none">
                <a:solidFill>
                  <a:schemeClr val="lt1"/>
                </a:solidFill>
                <a:latin typeface="Arial"/>
                <a:ea typeface="Arial"/>
                <a:cs typeface="Arial"/>
                <a:sym typeface="Arial"/>
              </a:endParaRPr>
            </a:p>
          </p:txBody>
        </p:sp>
        <p:sp>
          <p:nvSpPr>
            <p:cNvPr id="169" name="Google Shape;169;p25"/>
            <p:cNvSpPr/>
            <p:nvPr/>
          </p:nvSpPr>
          <p:spPr>
            <a:xfrm>
              <a:off x="6157026" y="964629"/>
              <a:ext cx="1766441" cy="1766441"/>
            </a:xfrm>
            <a:prstGeom prst="ellipse">
              <a:avLst/>
            </a:prstGeom>
            <a:solidFill>
              <a:srgbClr val="3599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5"/>
            <p:cNvSpPr txBox="1"/>
            <p:nvPr/>
          </p:nvSpPr>
          <p:spPr>
            <a:xfrm>
              <a:off x="6415715" y="1223318"/>
              <a:ext cx="1249063" cy="1249063"/>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fr-FR" sz="1300" b="0" i="0" u="none" strike="noStrike" cap="none">
                  <a:solidFill>
                    <a:schemeClr val="lt1"/>
                  </a:solidFill>
                  <a:latin typeface="Arial"/>
                  <a:ea typeface="Arial"/>
                  <a:cs typeface="Arial"/>
                  <a:sym typeface="Arial"/>
                </a:rPr>
                <a:t>meilleure compréhension de vous-même dans le monde du travail</a:t>
              </a:r>
              <a:endParaRPr sz="1300" b="0" i="0" u="none" strike="noStrike" cap="none">
                <a:solidFill>
                  <a:schemeClr val="lt1"/>
                </a:solidFill>
                <a:latin typeface="Arial"/>
                <a:ea typeface="Arial"/>
                <a:cs typeface="Arial"/>
                <a:sym typeface="Arial"/>
              </a:endParaRPr>
            </a:p>
          </p:txBody>
        </p:sp>
      </p:grpSp>
      <p:sp>
        <p:nvSpPr>
          <p:cNvPr id="171" name="Google Shape;171;p25"/>
          <p:cNvSpPr/>
          <p:nvPr/>
        </p:nvSpPr>
        <p:spPr>
          <a:xfrm>
            <a:off x="185536" y="3938517"/>
            <a:ext cx="2743200" cy="1447800"/>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fr-FR" sz="1400" b="0" i="0" u="none" strike="noStrike" cap="none">
                <a:solidFill>
                  <a:schemeClr val="lt1"/>
                </a:solidFill>
                <a:latin typeface="Arial"/>
                <a:ea typeface="Arial"/>
                <a:cs typeface="Arial"/>
                <a:sym typeface="Arial"/>
              </a:rPr>
              <a:t>Comprendre vos points forts, vos valeurs et vos intérêts lorsque vous commencez ...</a:t>
            </a:r>
            <a:endParaRPr sz="1400" b="0" i="0" u="none" strike="noStrike" cap="none">
              <a:solidFill>
                <a:schemeClr val="lt1"/>
              </a:solidFill>
              <a:latin typeface="Arial"/>
              <a:ea typeface="Arial"/>
              <a:cs typeface="Arial"/>
              <a:sym typeface="Arial"/>
            </a:endParaRPr>
          </a:p>
        </p:txBody>
      </p:sp>
      <p:sp>
        <p:nvSpPr>
          <p:cNvPr id="172" name="Google Shape;172;p25"/>
          <p:cNvSpPr/>
          <p:nvPr/>
        </p:nvSpPr>
        <p:spPr>
          <a:xfrm>
            <a:off x="3426720" y="3938517"/>
            <a:ext cx="2667000" cy="145531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fr-FR" sz="1400" b="0" i="0" u="none" strike="noStrike" cap="none">
                <a:solidFill>
                  <a:schemeClr val="lt1"/>
                </a:solidFill>
                <a:latin typeface="Arial"/>
                <a:ea typeface="Arial"/>
                <a:cs typeface="Arial"/>
                <a:sym typeface="Arial"/>
              </a:rPr>
              <a:t>Avec une bonne compréhension des différentes carrières, professions et employeurs ...</a:t>
            </a:r>
            <a:endParaRPr sz="1400" b="1" i="0" u="none" strike="noStrike" cap="none">
              <a:solidFill>
                <a:schemeClr val="lt1"/>
              </a:solidFill>
              <a:latin typeface="Arial"/>
              <a:ea typeface="Arial"/>
              <a:cs typeface="Arial"/>
              <a:sym typeface="Arial"/>
            </a:endParaRPr>
          </a:p>
        </p:txBody>
      </p:sp>
      <p:sp>
        <p:nvSpPr>
          <p:cNvPr id="173" name="Google Shape;173;p25"/>
          <p:cNvSpPr/>
          <p:nvPr/>
        </p:nvSpPr>
        <p:spPr>
          <a:xfrm>
            <a:off x="6374909" y="3938517"/>
            <a:ext cx="2667000" cy="145531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fr-FR" sz="1400" b="0" i="0" u="none" strike="noStrike" cap="none">
                <a:solidFill>
                  <a:schemeClr val="lt1"/>
                </a:solidFill>
                <a:latin typeface="Arial"/>
                <a:ea typeface="Arial"/>
                <a:cs typeface="Arial"/>
                <a:sym typeface="Arial"/>
              </a:rPr>
              <a:t>Peut vous aider à définir vos </a:t>
            </a:r>
            <a:r>
              <a:rPr lang="fr-FR" sz="1400" b="1" i="0" u="none" strike="noStrike" cap="none">
                <a:solidFill>
                  <a:schemeClr val="lt1"/>
                </a:solidFill>
                <a:latin typeface="Arial"/>
                <a:ea typeface="Arial"/>
                <a:cs typeface="Arial"/>
                <a:sym typeface="Arial"/>
              </a:rPr>
              <a:t>objectifs de carrière </a:t>
            </a:r>
            <a:r>
              <a:rPr lang="fr-FR" sz="1400" b="0" i="0" u="none" strike="noStrike" cap="none">
                <a:solidFill>
                  <a:schemeClr val="lt1"/>
                </a:solidFill>
                <a:latin typeface="Arial"/>
                <a:ea typeface="Arial"/>
                <a:cs typeface="Arial"/>
                <a:sym typeface="Arial"/>
              </a:rPr>
              <a:t>et cibler votre </a:t>
            </a:r>
            <a:r>
              <a:rPr lang="fr-FR" sz="1400" b="1" i="0" u="none" strike="noStrike" cap="none">
                <a:solidFill>
                  <a:schemeClr val="lt1"/>
                </a:solidFill>
                <a:latin typeface="Arial"/>
                <a:ea typeface="Arial"/>
                <a:cs typeface="Arial"/>
                <a:sym typeface="Arial"/>
              </a:rPr>
              <a:t>travail idéal</a:t>
            </a:r>
            <a:r>
              <a:rPr lang="fr-FR" sz="1400" b="0" i="0" u="none" strike="noStrike" cap="none">
                <a:solidFill>
                  <a:schemeClr val="lt1"/>
                </a:solidFill>
                <a:latin typeface="Arial"/>
                <a:ea typeface="Arial"/>
                <a:cs typeface="Arial"/>
                <a:sym typeface="Arial"/>
              </a:rPr>
              <a:t>.</a:t>
            </a:r>
            <a:endParaRPr sz="1400" b="1" i="0" u="none" strike="noStrike" cap="none">
              <a:solidFill>
                <a:schemeClr val="lt1"/>
              </a:solidFill>
              <a:latin typeface="Arial"/>
              <a:ea typeface="Arial"/>
              <a:cs typeface="Arial"/>
              <a:sym typeface="Arial"/>
            </a:endParaRPr>
          </a:p>
        </p:txBody>
      </p:sp>
      <p:sp>
        <p:nvSpPr>
          <p:cNvPr id="174" name="Google Shape;174;p25"/>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450"/>
              <a:buFont typeface="Gill Sans"/>
              <a:buNone/>
            </a:pPr>
            <a:r>
              <a:rPr lang="fr-FR" sz="1800" b="0" i="0" u="none" strike="noStrike" cap="none">
                <a:solidFill>
                  <a:srgbClr val="C2113A"/>
                </a:solidFill>
                <a:latin typeface="Gill Sans"/>
                <a:ea typeface="Gill Sans"/>
                <a:cs typeface="Gill Sans"/>
                <a:sym typeface="Gill Sans"/>
              </a:rPr>
              <a:t>PRENDRE UNE DÉCISION RÉFLÉCHIE</a:t>
            </a:r>
            <a:endParaRPr sz="1800" b="0" i="0" u="none" strike="noStrike" cap="none">
              <a:solidFill>
                <a:srgbClr val="C2113A"/>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p:nvPr/>
        </p:nvSpPr>
        <p:spPr>
          <a:xfrm>
            <a:off x="260927" y="299451"/>
            <a:ext cx="7340600" cy="650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1800"/>
              <a:buFont typeface="Gill Sans"/>
              <a:buNone/>
            </a:pPr>
            <a:r>
              <a:rPr lang="fr-FR" sz="1800" b="0" i="0" u="none" strike="noStrike" cap="none">
                <a:solidFill>
                  <a:srgbClr val="C2113A"/>
                </a:solidFill>
                <a:latin typeface="Gill Sans"/>
                <a:ea typeface="Gill Sans"/>
                <a:cs typeface="Gill Sans"/>
                <a:sym typeface="Gill Sans"/>
              </a:rPr>
              <a:t>POURQUOI EXPLORER LE MONDE DU TRAVAIL ?</a:t>
            </a:r>
            <a:endParaRPr sz="1800" b="0" i="0" u="none" strike="noStrike" cap="none">
              <a:solidFill>
                <a:srgbClr val="C3103A"/>
              </a:solidFill>
              <a:latin typeface="Gill Sans"/>
              <a:ea typeface="Gill Sans"/>
              <a:cs typeface="Gill Sans"/>
              <a:sym typeface="Gill Sans"/>
            </a:endParaRPr>
          </a:p>
        </p:txBody>
      </p:sp>
      <p:sp>
        <p:nvSpPr>
          <p:cNvPr id="181" name="Google Shape;181;p26"/>
          <p:cNvSpPr/>
          <p:nvPr/>
        </p:nvSpPr>
        <p:spPr>
          <a:xfrm>
            <a:off x="539552" y="836712"/>
            <a:ext cx="4572000" cy="267765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17375E"/>
              </a:buClr>
              <a:buSzPts val="2400"/>
              <a:buFont typeface="Noto Sans Symbols"/>
              <a:buChar char="✓"/>
            </a:pPr>
            <a:r>
              <a:rPr lang="fr-FR" sz="2400" b="0" i="0" u="none" strike="noStrike" cap="none">
                <a:solidFill>
                  <a:srgbClr val="17375E"/>
                </a:solidFill>
                <a:latin typeface="Cabin"/>
                <a:ea typeface="Cabin"/>
                <a:cs typeface="Cabin"/>
                <a:sym typeface="Cabin"/>
              </a:rPr>
              <a:t> Découvrir les opportunités/ limites</a:t>
            </a:r>
            <a:endParaRPr/>
          </a:p>
          <a:p>
            <a:pPr marL="285750" marR="0" lvl="0" indent="-285750" algn="l" rtl="0">
              <a:lnSpc>
                <a:spcPct val="100000"/>
              </a:lnSpc>
              <a:spcBef>
                <a:spcPts val="0"/>
              </a:spcBef>
              <a:spcAft>
                <a:spcPts val="0"/>
              </a:spcAft>
              <a:buClr>
                <a:srgbClr val="17375E"/>
              </a:buClr>
              <a:buSzPts val="2400"/>
              <a:buFont typeface="Noto Sans Symbols"/>
              <a:buChar char="✓"/>
            </a:pPr>
            <a:r>
              <a:rPr lang="fr-FR" sz="2400" b="0" i="0" u="none" strike="noStrike" cap="none">
                <a:solidFill>
                  <a:srgbClr val="17375E"/>
                </a:solidFill>
                <a:latin typeface="Cabin"/>
                <a:ea typeface="Cabin"/>
                <a:cs typeface="Cabin"/>
                <a:sym typeface="Cabin"/>
              </a:rPr>
              <a:t> Mieux connaitre les métiers et cheminement de carrières</a:t>
            </a:r>
            <a:endParaRPr/>
          </a:p>
          <a:p>
            <a:pPr marL="285750" marR="0" lvl="0" indent="-285750" algn="l" rtl="0">
              <a:lnSpc>
                <a:spcPct val="100000"/>
              </a:lnSpc>
              <a:spcBef>
                <a:spcPts val="0"/>
              </a:spcBef>
              <a:spcAft>
                <a:spcPts val="0"/>
              </a:spcAft>
              <a:buClr>
                <a:srgbClr val="17375E"/>
              </a:buClr>
              <a:buSzPts val="2400"/>
              <a:buFont typeface="Noto Sans Symbols"/>
              <a:buChar char="✓"/>
            </a:pPr>
            <a:r>
              <a:rPr lang="fr-FR" sz="2400" b="0" i="0" u="none" strike="noStrike" cap="none">
                <a:solidFill>
                  <a:srgbClr val="17375E"/>
                </a:solidFill>
                <a:latin typeface="Cabin"/>
                <a:ea typeface="Cabin"/>
                <a:cs typeface="Cabin"/>
                <a:sym typeface="Cabin"/>
              </a:rPr>
              <a:t>Définir mes options</a:t>
            </a:r>
            <a:endParaRPr/>
          </a:p>
          <a:p>
            <a:pPr marL="285750" marR="0" lvl="0" indent="-285750" algn="l" rtl="0">
              <a:lnSpc>
                <a:spcPct val="100000"/>
              </a:lnSpc>
              <a:spcBef>
                <a:spcPts val="0"/>
              </a:spcBef>
              <a:spcAft>
                <a:spcPts val="0"/>
              </a:spcAft>
              <a:buClr>
                <a:srgbClr val="17375E"/>
              </a:buClr>
              <a:buSzPts val="2400"/>
              <a:buFont typeface="Noto Sans Symbols"/>
              <a:buChar char="✓"/>
            </a:pPr>
            <a:r>
              <a:rPr lang="fr-FR" sz="2400" b="0" i="0" u="none" strike="noStrike" cap="none">
                <a:solidFill>
                  <a:srgbClr val="17375E"/>
                </a:solidFill>
                <a:latin typeface="Cabin"/>
                <a:ea typeface="Cabin"/>
                <a:cs typeface="Cabin"/>
                <a:sym typeface="Cabin"/>
              </a:rPr>
              <a:t> Prendre les bonnes décisions </a:t>
            </a:r>
            <a:endParaRPr/>
          </a:p>
          <a:p>
            <a:pPr marL="285750" marR="0" lvl="0" indent="-285750" algn="l" rtl="0">
              <a:lnSpc>
                <a:spcPct val="100000"/>
              </a:lnSpc>
              <a:spcBef>
                <a:spcPts val="0"/>
              </a:spcBef>
              <a:spcAft>
                <a:spcPts val="0"/>
              </a:spcAft>
              <a:buClr>
                <a:srgbClr val="17375E"/>
              </a:buClr>
              <a:buSzPts val="2400"/>
              <a:buFont typeface="Noto Sans Symbols"/>
              <a:buChar char="✓"/>
            </a:pPr>
            <a:r>
              <a:rPr lang="fr-FR" sz="2400" b="0" i="0" u="none" strike="noStrike" cap="none">
                <a:solidFill>
                  <a:srgbClr val="17375E"/>
                </a:solidFill>
                <a:latin typeface="Cabin"/>
                <a:ea typeface="Cabin"/>
                <a:cs typeface="Cabin"/>
                <a:sym typeface="Cabin"/>
              </a:rPr>
              <a:t>…</a:t>
            </a:r>
            <a:endParaRPr/>
          </a:p>
        </p:txBody>
      </p:sp>
      <p:pic>
        <p:nvPicPr>
          <p:cNvPr id="182" name="Google Shape;182;p26"/>
          <p:cNvPicPr preferRelativeResize="0"/>
          <p:nvPr/>
        </p:nvPicPr>
        <p:blipFill rotWithShape="1">
          <a:blip r:embed="rId3">
            <a:alphaModFix/>
          </a:blip>
          <a:srcRect/>
          <a:stretch/>
        </p:blipFill>
        <p:spPr>
          <a:xfrm>
            <a:off x="35496" y="3789040"/>
            <a:ext cx="2304256" cy="2304256"/>
          </a:xfrm>
          <a:prstGeom prst="rect">
            <a:avLst/>
          </a:prstGeom>
          <a:noFill/>
          <a:ln>
            <a:noFill/>
          </a:ln>
        </p:spPr>
      </p:pic>
      <p:grpSp>
        <p:nvGrpSpPr>
          <p:cNvPr id="183" name="Google Shape;183;p26"/>
          <p:cNvGrpSpPr/>
          <p:nvPr/>
        </p:nvGrpSpPr>
        <p:grpSpPr>
          <a:xfrm>
            <a:off x="4822262" y="2259766"/>
            <a:ext cx="3149018" cy="3128354"/>
            <a:chOff x="1114358" y="198918"/>
            <a:chExt cx="3149018" cy="3128354"/>
          </a:xfrm>
        </p:grpSpPr>
        <p:sp>
          <p:nvSpPr>
            <p:cNvPr id="184" name="Google Shape;184;p26"/>
            <p:cNvSpPr/>
            <p:nvPr/>
          </p:nvSpPr>
          <p:spPr>
            <a:xfrm>
              <a:off x="1114358" y="198918"/>
              <a:ext cx="1573520" cy="154903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txBox="1"/>
            <p:nvPr/>
          </p:nvSpPr>
          <p:spPr>
            <a:xfrm>
              <a:off x="1575231" y="652618"/>
              <a:ext cx="1112647" cy="109533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1" i="0" u="none" strike="noStrike" cap="none">
                  <a:solidFill>
                    <a:schemeClr val="lt1"/>
                  </a:solidFill>
                  <a:latin typeface="Arial"/>
                  <a:ea typeface="Arial"/>
                  <a:cs typeface="Arial"/>
                  <a:sym typeface="Arial"/>
                </a:rPr>
                <a:t>Moi</a:t>
              </a:r>
              <a:endParaRPr/>
            </a:p>
          </p:txBody>
        </p:sp>
        <p:sp>
          <p:nvSpPr>
            <p:cNvPr id="186" name="Google Shape;186;p26"/>
            <p:cNvSpPr/>
            <p:nvPr/>
          </p:nvSpPr>
          <p:spPr>
            <a:xfrm rot="5400000">
              <a:off x="2735583" y="234256"/>
              <a:ext cx="1527793" cy="15277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txBox="1"/>
            <p:nvPr/>
          </p:nvSpPr>
          <p:spPr>
            <a:xfrm>
              <a:off x="2735583" y="681736"/>
              <a:ext cx="1080313" cy="108031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1" i="0" u="none" strike="noStrike" cap="none">
                  <a:solidFill>
                    <a:schemeClr val="lt1"/>
                  </a:solidFill>
                  <a:latin typeface="Arial"/>
                  <a:ea typeface="Arial"/>
                  <a:cs typeface="Arial"/>
                  <a:sym typeface="Arial"/>
                </a:rPr>
                <a:t>Le monde du travail</a:t>
              </a:r>
              <a:endParaRPr/>
            </a:p>
          </p:txBody>
        </p:sp>
        <p:sp>
          <p:nvSpPr>
            <p:cNvPr id="188" name="Google Shape;188;p26"/>
            <p:cNvSpPr/>
            <p:nvPr/>
          </p:nvSpPr>
          <p:spPr>
            <a:xfrm rot="10800000">
              <a:off x="2735583" y="1799479"/>
              <a:ext cx="1527793" cy="15277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txBox="1"/>
            <p:nvPr/>
          </p:nvSpPr>
          <p:spPr>
            <a:xfrm>
              <a:off x="2735583" y="1799479"/>
              <a:ext cx="1080313" cy="108031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1" i="0" u="none" strike="noStrike" cap="none">
                  <a:solidFill>
                    <a:schemeClr val="lt1"/>
                  </a:solidFill>
                  <a:latin typeface="Arial"/>
                  <a:ea typeface="Arial"/>
                  <a:cs typeface="Arial"/>
                  <a:sym typeface="Arial"/>
                </a:rPr>
                <a:t>Mon  Projet</a:t>
              </a:r>
              <a:endParaRPr/>
            </a:p>
            <a:p>
              <a:pPr marL="0" marR="0" lvl="0" indent="0" algn="ctr" rtl="0">
                <a:lnSpc>
                  <a:spcPct val="90000"/>
                </a:lnSpc>
                <a:spcBef>
                  <a:spcPts val="490"/>
                </a:spcBef>
                <a:spcAft>
                  <a:spcPts val="0"/>
                </a:spcAft>
                <a:buClr>
                  <a:schemeClr val="lt1"/>
                </a:buClr>
                <a:buSzPts val="1400"/>
                <a:buFont typeface="Arial"/>
                <a:buNone/>
              </a:pPr>
              <a:r>
                <a:rPr lang="fr-FR" sz="1400" b="1" i="0" u="none" strike="noStrike" cap="none">
                  <a:solidFill>
                    <a:schemeClr val="lt1"/>
                  </a:solidFill>
                  <a:latin typeface="Arial"/>
                  <a:ea typeface="Arial"/>
                  <a:cs typeface="Arial"/>
                  <a:sym typeface="Arial"/>
                </a:rPr>
                <a:t>professionnel</a:t>
              </a:r>
              <a:endParaRPr/>
            </a:p>
          </p:txBody>
        </p:sp>
        <p:sp>
          <p:nvSpPr>
            <p:cNvPr id="190" name="Google Shape;190;p26"/>
            <p:cNvSpPr/>
            <p:nvPr/>
          </p:nvSpPr>
          <p:spPr>
            <a:xfrm rot="-5400000">
              <a:off x="1137222" y="1799479"/>
              <a:ext cx="1527793" cy="15277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txBox="1"/>
            <p:nvPr/>
          </p:nvSpPr>
          <p:spPr>
            <a:xfrm>
              <a:off x="1584702" y="1799479"/>
              <a:ext cx="1080313" cy="108031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fr-FR" sz="1400" b="1" i="0" u="none" strike="noStrike" cap="none">
                  <a:solidFill>
                    <a:schemeClr val="lt1"/>
                  </a:solidFill>
                  <a:latin typeface="Arial"/>
                  <a:ea typeface="Arial"/>
                  <a:cs typeface="Arial"/>
                  <a:sym typeface="Arial"/>
                </a:rPr>
                <a:t> Action</a:t>
              </a:r>
              <a:endParaRPr/>
            </a:p>
          </p:txBody>
        </p:sp>
        <p:sp>
          <p:nvSpPr>
            <p:cNvPr id="192" name="Google Shape;192;p26"/>
            <p:cNvSpPr/>
            <p:nvPr/>
          </p:nvSpPr>
          <p:spPr>
            <a:xfrm>
              <a:off x="2444966" y="1446640"/>
              <a:ext cx="527494" cy="45869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E7CF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rot="10800000">
              <a:off x="2453379" y="1623060"/>
              <a:ext cx="527494" cy="45869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E7CF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p:nvPr/>
        </p:nvSpPr>
        <p:spPr>
          <a:xfrm>
            <a:off x="260350" y="309562"/>
            <a:ext cx="7340600" cy="6492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550"/>
              <a:buFont typeface="Cabin"/>
              <a:buNone/>
            </a:pPr>
            <a:r>
              <a:rPr lang="fr-FR" sz="2200" b="0" i="0" u="none" strike="noStrike" cap="none">
                <a:solidFill>
                  <a:srgbClr val="C00000"/>
                </a:solidFill>
                <a:latin typeface="Cabin"/>
                <a:ea typeface="Cabin"/>
                <a:cs typeface="Cabin"/>
                <a:sym typeface="Cabin"/>
              </a:rPr>
              <a:t>LE MARCHE DU TRAVAIL, C’EST QUOI ?</a:t>
            </a:r>
            <a:endParaRPr sz="2200" b="0" i="0" u="none" strike="noStrike" cap="none">
              <a:solidFill>
                <a:srgbClr val="C00000"/>
              </a:solidFill>
              <a:latin typeface="Cabin"/>
              <a:ea typeface="Cabin"/>
              <a:cs typeface="Cabin"/>
              <a:sym typeface="Cabin"/>
            </a:endParaRPr>
          </a:p>
          <a:p>
            <a:pPr marL="0" marR="0" lvl="0" indent="0" algn="l" rtl="0">
              <a:lnSpc>
                <a:spcPct val="100000"/>
              </a:lnSpc>
              <a:spcBef>
                <a:spcPts val="0"/>
              </a:spcBef>
              <a:spcAft>
                <a:spcPts val="0"/>
              </a:spcAft>
              <a:buClr>
                <a:srgbClr val="C00000"/>
              </a:buClr>
              <a:buSzPts val="600"/>
              <a:buFont typeface="Cabin"/>
              <a:buNone/>
            </a:pPr>
            <a:r>
              <a:rPr lang="fr-FR" sz="2400" b="0" i="0" u="none" strike="noStrike" cap="none">
                <a:solidFill>
                  <a:srgbClr val="C00000"/>
                </a:solidFill>
                <a:latin typeface="Cabin"/>
                <a:ea typeface="Cabin"/>
                <a:cs typeface="Cabin"/>
                <a:sym typeface="Cabin"/>
              </a:rPr>
              <a:t>Activité 1 </a:t>
            </a:r>
            <a:endParaRPr/>
          </a:p>
          <a:p>
            <a:pPr marL="0" marR="0" lvl="0" indent="0" algn="l" rtl="0">
              <a:lnSpc>
                <a:spcPct val="100000"/>
              </a:lnSpc>
              <a:spcBef>
                <a:spcPts val="0"/>
              </a:spcBef>
              <a:spcAft>
                <a:spcPts val="0"/>
              </a:spcAft>
              <a:buClr>
                <a:srgbClr val="C00000"/>
              </a:buClr>
              <a:buSzPts val="550"/>
              <a:buFont typeface="Cabin"/>
              <a:buNone/>
            </a:pPr>
            <a:endParaRPr sz="2200" b="0" i="0" u="none" strike="noStrike" cap="none">
              <a:solidFill>
                <a:srgbClr val="C00000"/>
              </a:solidFill>
              <a:latin typeface="Cabin"/>
              <a:ea typeface="Cabin"/>
              <a:cs typeface="Cabin"/>
              <a:sym typeface="Cabin"/>
            </a:endParaRPr>
          </a:p>
        </p:txBody>
      </p:sp>
      <p:pic>
        <p:nvPicPr>
          <p:cNvPr id="199" name="Google Shape;199;p27"/>
          <p:cNvPicPr preferRelativeResize="0"/>
          <p:nvPr/>
        </p:nvPicPr>
        <p:blipFill rotWithShape="1">
          <a:blip r:embed="rId3">
            <a:alphaModFix/>
          </a:blip>
          <a:srcRect/>
          <a:stretch/>
        </p:blipFill>
        <p:spPr>
          <a:xfrm>
            <a:off x="260350" y="3143250"/>
            <a:ext cx="2752725" cy="1836737"/>
          </a:xfrm>
          <a:prstGeom prst="rect">
            <a:avLst/>
          </a:prstGeom>
          <a:noFill/>
          <a:ln>
            <a:noFill/>
          </a:ln>
        </p:spPr>
      </p:pic>
      <p:pic>
        <p:nvPicPr>
          <p:cNvPr id="200" name="Google Shape;200;p27"/>
          <p:cNvPicPr preferRelativeResize="0"/>
          <p:nvPr/>
        </p:nvPicPr>
        <p:blipFill rotWithShape="1">
          <a:blip r:embed="rId4">
            <a:alphaModFix/>
          </a:blip>
          <a:srcRect/>
          <a:stretch/>
        </p:blipFill>
        <p:spPr>
          <a:xfrm>
            <a:off x="260350" y="1363662"/>
            <a:ext cx="2752725" cy="1549400"/>
          </a:xfrm>
          <a:prstGeom prst="rect">
            <a:avLst/>
          </a:prstGeom>
          <a:noFill/>
          <a:ln>
            <a:noFill/>
          </a:ln>
        </p:spPr>
      </p:pic>
      <p:pic>
        <p:nvPicPr>
          <p:cNvPr id="201" name="Google Shape;201;p27"/>
          <p:cNvPicPr preferRelativeResize="0"/>
          <p:nvPr/>
        </p:nvPicPr>
        <p:blipFill rotWithShape="1">
          <a:blip r:embed="rId5">
            <a:alphaModFix/>
          </a:blip>
          <a:srcRect l="17095" t="15654" r="12591" b="8279"/>
          <a:stretch/>
        </p:blipFill>
        <p:spPr>
          <a:xfrm>
            <a:off x="3398837" y="3146425"/>
            <a:ext cx="2543174" cy="1833562"/>
          </a:xfrm>
          <a:prstGeom prst="rect">
            <a:avLst/>
          </a:prstGeom>
          <a:noFill/>
          <a:ln>
            <a:noFill/>
          </a:ln>
        </p:spPr>
      </p:pic>
      <p:pic>
        <p:nvPicPr>
          <p:cNvPr id="202" name="Google Shape;202;p27"/>
          <p:cNvPicPr preferRelativeResize="0"/>
          <p:nvPr/>
        </p:nvPicPr>
        <p:blipFill rotWithShape="1">
          <a:blip r:embed="rId6">
            <a:alphaModFix/>
          </a:blip>
          <a:srcRect b="10246"/>
          <a:stretch/>
        </p:blipFill>
        <p:spPr>
          <a:xfrm>
            <a:off x="3398837" y="1363662"/>
            <a:ext cx="2543174" cy="1549400"/>
          </a:xfrm>
          <a:prstGeom prst="rect">
            <a:avLst/>
          </a:prstGeom>
          <a:noFill/>
          <a:ln>
            <a:noFill/>
          </a:ln>
        </p:spPr>
      </p:pic>
      <p:pic>
        <p:nvPicPr>
          <p:cNvPr id="203" name="Google Shape;203;p27"/>
          <p:cNvPicPr preferRelativeResize="0"/>
          <p:nvPr/>
        </p:nvPicPr>
        <p:blipFill rotWithShape="1">
          <a:blip r:embed="rId7">
            <a:alphaModFix/>
          </a:blip>
          <a:srcRect b="8733"/>
          <a:stretch/>
        </p:blipFill>
        <p:spPr>
          <a:xfrm>
            <a:off x="6327775" y="1363662"/>
            <a:ext cx="2546349" cy="1549400"/>
          </a:xfrm>
          <a:prstGeom prst="rect">
            <a:avLst/>
          </a:prstGeom>
          <a:noFill/>
          <a:ln>
            <a:noFill/>
          </a:ln>
        </p:spPr>
      </p:pic>
      <p:pic>
        <p:nvPicPr>
          <p:cNvPr id="204" name="Google Shape;204;p27"/>
          <p:cNvPicPr preferRelativeResize="0"/>
          <p:nvPr/>
        </p:nvPicPr>
        <p:blipFill rotWithShape="1">
          <a:blip r:embed="rId8">
            <a:alphaModFix/>
          </a:blip>
          <a:srcRect r="7512"/>
          <a:stretch/>
        </p:blipFill>
        <p:spPr>
          <a:xfrm>
            <a:off x="6327775" y="3143250"/>
            <a:ext cx="2546349" cy="1836737"/>
          </a:xfrm>
          <a:prstGeom prst="rect">
            <a:avLst/>
          </a:prstGeom>
          <a:noFill/>
          <a:ln>
            <a:noFill/>
          </a:ln>
        </p:spPr>
      </p:pic>
      <p:sp>
        <p:nvSpPr>
          <p:cNvPr id="205" name="Google Shape;205;p27"/>
          <p:cNvSpPr txBox="1"/>
          <p:nvPr/>
        </p:nvSpPr>
        <p:spPr>
          <a:xfrm>
            <a:off x="419100" y="5090209"/>
            <a:ext cx="8455025" cy="7080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500"/>
              <a:buFont typeface="Cabin"/>
              <a:buNone/>
            </a:pPr>
            <a:endParaRPr sz="2000" b="0" i="0" u="none" strike="noStrike" cap="none">
              <a:solidFill>
                <a:srgbClr val="17375E"/>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p:nvPr/>
        </p:nvSpPr>
        <p:spPr>
          <a:xfrm>
            <a:off x="260350" y="847725"/>
            <a:ext cx="2700338" cy="1266104"/>
          </a:xfrm>
          <a:prstGeom prst="roundRect">
            <a:avLst>
              <a:gd name="adj" fmla="val 16667"/>
            </a:avLst>
          </a:prstGeom>
          <a:solidFill>
            <a:srgbClr val="8CB3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fr-FR" sz="2400" b="0" i="0" u="none" strike="noStrike" cap="none">
                <a:solidFill>
                  <a:schemeClr val="lt1"/>
                </a:solidFill>
                <a:latin typeface="Arial"/>
                <a:ea typeface="Arial"/>
                <a:cs typeface="Arial"/>
                <a:sym typeface="Arial"/>
              </a:rPr>
              <a:t>Un marché</a:t>
            </a:r>
            <a:endParaRPr/>
          </a:p>
        </p:txBody>
      </p:sp>
      <p:sp>
        <p:nvSpPr>
          <p:cNvPr id="212" name="Google Shape;212;p28"/>
          <p:cNvSpPr/>
          <p:nvPr/>
        </p:nvSpPr>
        <p:spPr>
          <a:xfrm>
            <a:off x="260350" y="2311400"/>
            <a:ext cx="2700338" cy="1203325"/>
          </a:xfrm>
          <a:prstGeom prst="roundRect">
            <a:avLst>
              <a:gd name="adj" fmla="val 16667"/>
            </a:avLst>
          </a:prstGeom>
          <a:solidFill>
            <a:srgbClr val="FABF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fr-FR" sz="2400" b="0" i="0" u="none" strike="noStrike" cap="none">
                <a:solidFill>
                  <a:schemeClr val="lt1"/>
                </a:solidFill>
                <a:latin typeface="Arial"/>
                <a:ea typeface="Arial"/>
                <a:cs typeface="Arial"/>
                <a:sym typeface="Arial"/>
              </a:rPr>
              <a:t>Structuré</a:t>
            </a:r>
            <a:endParaRPr/>
          </a:p>
        </p:txBody>
      </p:sp>
      <p:sp>
        <p:nvSpPr>
          <p:cNvPr id="213" name="Google Shape;213;p28"/>
          <p:cNvSpPr/>
          <p:nvPr/>
        </p:nvSpPr>
        <p:spPr>
          <a:xfrm>
            <a:off x="260350" y="3635375"/>
            <a:ext cx="2700338" cy="1141413"/>
          </a:xfrm>
          <a:prstGeom prst="roundRect">
            <a:avLst>
              <a:gd name="adj" fmla="val 16667"/>
            </a:avLst>
          </a:prstGeom>
          <a:solidFill>
            <a:srgbClr val="B2A0C7"/>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fr-FR" sz="2400" b="0" i="0" u="none" strike="noStrike" cap="none">
                <a:solidFill>
                  <a:schemeClr val="lt1"/>
                </a:solidFill>
                <a:latin typeface="Arial"/>
                <a:ea typeface="Arial"/>
                <a:cs typeface="Arial"/>
                <a:sym typeface="Arial"/>
              </a:rPr>
              <a:t>Organisé</a:t>
            </a:r>
            <a:endParaRPr sz="2400" b="0" i="0" u="none" strike="noStrike" cap="none">
              <a:solidFill>
                <a:schemeClr val="lt1"/>
              </a:solidFill>
              <a:latin typeface="Arial"/>
              <a:ea typeface="Arial"/>
              <a:cs typeface="Arial"/>
              <a:sym typeface="Arial"/>
            </a:endParaRPr>
          </a:p>
        </p:txBody>
      </p:sp>
      <p:sp>
        <p:nvSpPr>
          <p:cNvPr id="214" name="Google Shape;214;p28"/>
          <p:cNvSpPr txBox="1"/>
          <p:nvPr/>
        </p:nvSpPr>
        <p:spPr>
          <a:xfrm>
            <a:off x="260350" y="177079"/>
            <a:ext cx="8388350" cy="5222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2113A"/>
              </a:buClr>
              <a:buSzPts val="1800"/>
              <a:buFont typeface="Arial"/>
              <a:buNone/>
            </a:pPr>
            <a:r>
              <a:rPr lang="fr-FR" sz="1800" b="0" i="0" u="none" strike="noStrike" cap="none">
                <a:solidFill>
                  <a:srgbClr val="C2113A"/>
                </a:solidFill>
                <a:latin typeface="Arial"/>
                <a:ea typeface="Arial"/>
                <a:cs typeface="Arial"/>
                <a:sym typeface="Arial"/>
              </a:rPr>
              <a:t>LE MARCHÉ DU TRAVAIL, C’EST QUOI ?</a:t>
            </a:r>
            <a:endParaRPr sz="1800" b="0" i="0" u="none" strike="noStrike" cap="none">
              <a:solidFill>
                <a:srgbClr val="C2113A"/>
              </a:solidFill>
              <a:latin typeface="Arial"/>
              <a:ea typeface="Arial"/>
              <a:cs typeface="Arial"/>
              <a:sym typeface="Arial"/>
            </a:endParaRPr>
          </a:p>
        </p:txBody>
      </p:sp>
      <p:sp>
        <p:nvSpPr>
          <p:cNvPr id="215" name="Google Shape;215;p28"/>
          <p:cNvSpPr/>
          <p:nvPr/>
        </p:nvSpPr>
        <p:spPr>
          <a:xfrm>
            <a:off x="3259138" y="847725"/>
            <a:ext cx="5667375" cy="1293813"/>
          </a:xfrm>
          <a:prstGeom prst="roundRect">
            <a:avLst>
              <a:gd name="adj" fmla="val 16667"/>
            </a:avLst>
          </a:prstGeom>
          <a:noFill/>
          <a:ln w="9525" cap="flat" cmpd="sng">
            <a:solidFill>
              <a:srgbClr val="8CB3E3"/>
            </a:solidFill>
            <a:prstDash val="solid"/>
            <a:round/>
            <a:headEnd type="none" w="sm" len="sm"/>
            <a:tailEnd type="none" w="sm" len="sm"/>
          </a:ln>
        </p:spPr>
        <p:txBody>
          <a:bodyPr spcFirstLastPara="1" wrap="square" lIns="91425" tIns="45700" rIns="91425" bIns="45700" anchor="ctr" anchorCtr="0">
            <a:noAutofit/>
          </a:bodyPr>
          <a:lstStyle/>
          <a:p>
            <a:pPr marL="171450" marR="0" lvl="0" indent="-57150" algn="l" rtl="0">
              <a:lnSpc>
                <a:spcPct val="100000"/>
              </a:lnSpc>
              <a:spcBef>
                <a:spcPts val="0"/>
              </a:spcBef>
              <a:spcAft>
                <a:spcPts val="0"/>
              </a:spcAft>
              <a:buClr>
                <a:schemeClr val="lt1"/>
              </a:buClr>
              <a:buSzPts val="1800"/>
              <a:buFont typeface="Arial"/>
              <a:buNone/>
            </a:pPr>
            <a:endParaRPr sz="1800" b="0" i="0" u="none" strike="noStrike" cap="none">
              <a:solidFill>
                <a:srgbClr val="002A6C"/>
              </a:solidFill>
              <a:latin typeface="Arial"/>
              <a:ea typeface="Arial"/>
              <a:cs typeface="Arial"/>
              <a:sym typeface="Arial"/>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Dynamique Offre/demande</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Orienté par des politiques et stratégies nationales</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Spécificités régionales </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002A6C"/>
              </a:solidFill>
              <a:latin typeface="Arial"/>
              <a:ea typeface="Arial"/>
              <a:cs typeface="Arial"/>
              <a:sym typeface="Arial"/>
            </a:endParaRPr>
          </a:p>
        </p:txBody>
      </p:sp>
      <p:sp>
        <p:nvSpPr>
          <p:cNvPr id="216" name="Google Shape;216;p28"/>
          <p:cNvSpPr/>
          <p:nvPr/>
        </p:nvSpPr>
        <p:spPr>
          <a:xfrm>
            <a:off x="3259138" y="2311400"/>
            <a:ext cx="5680075" cy="1203325"/>
          </a:xfrm>
          <a:prstGeom prst="roundRect">
            <a:avLst>
              <a:gd name="adj" fmla="val 16667"/>
            </a:avLst>
          </a:prstGeom>
          <a:noFill/>
          <a:ln w="9525" cap="flat" cmpd="sng">
            <a:solidFill>
              <a:srgbClr val="FBD4B4"/>
            </a:solidFill>
            <a:prstDash val="solid"/>
            <a:round/>
            <a:headEnd type="none" w="sm" len="sm"/>
            <a:tailEnd type="none" w="sm" len="sm"/>
          </a:ln>
        </p:spPr>
        <p:txBody>
          <a:bodyPr spcFirstLastPara="1" wrap="square" lIns="91425" tIns="45700" rIns="91425" bIns="45700" anchor="ctr" anchorCtr="0">
            <a:noAutofit/>
          </a:bodyPr>
          <a:lstStyle/>
          <a:p>
            <a:pPr marL="171450" marR="0" lvl="0" indent="-57150" algn="l" rtl="0">
              <a:lnSpc>
                <a:spcPct val="100000"/>
              </a:lnSpc>
              <a:spcBef>
                <a:spcPts val="0"/>
              </a:spcBef>
              <a:spcAft>
                <a:spcPts val="0"/>
              </a:spcAft>
              <a:buClr>
                <a:schemeClr val="lt1"/>
              </a:buClr>
              <a:buSzPts val="1800"/>
              <a:buFont typeface="Arial"/>
              <a:buNone/>
            </a:pPr>
            <a:endParaRPr sz="1800" b="0" i="0" u="none" strike="noStrike" cap="none">
              <a:solidFill>
                <a:srgbClr val="002A6C"/>
              </a:solidFill>
              <a:latin typeface="Arial"/>
              <a:ea typeface="Arial"/>
              <a:cs typeface="Arial"/>
              <a:sym typeface="Arial"/>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Public/Privé</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Formel/Informel</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Secteurs/Branches/Activités</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Types d’Entreprises/Organismes</a:t>
            </a:r>
            <a:endParaRPr/>
          </a:p>
          <a:p>
            <a:pPr marL="171450" marR="0" lvl="0" indent="-57150" algn="l" rtl="0">
              <a:lnSpc>
                <a:spcPct val="100000"/>
              </a:lnSpc>
              <a:spcBef>
                <a:spcPts val="0"/>
              </a:spcBef>
              <a:spcAft>
                <a:spcPts val="0"/>
              </a:spcAft>
              <a:buClr>
                <a:schemeClr val="lt1"/>
              </a:buClr>
              <a:buSzPts val="1800"/>
              <a:buFont typeface="Arial"/>
              <a:buNone/>
            </a:pPr>
            <a:endParaRPr sz="1800" b="0" i="0" u="none" strike="noStrike" cap="none">
              <a:solidFill>
                <a:srgbClr val="002A6C"/>
              </a:solidFill>
              <a:latin typeface="Arial"/>
              <a:ea typeface="Arial"/>
              <a:cs typeface="Arial"/>
              <a:sym typeface="Arial"/>
            </a:endParaRPr>
          </a:p>
        </p:txBody>
      </p:sp>
      <p:sp>
        <p:nvSpPr>
          <p:cNvPr id="217" name="Google Shape;217;p28"/>
          <p:cNvSpPr/>
          <p:nvPr/>
        </p:nvSpPr>
        <p:spPr>
          <a:xfrm>
            <a:off x="3259138" y="3663084"/>
            <a:ext cx="5680075" cy="1158875"/>
          </a:xfrm>
          <a:prstGeom prst="roundRect">
            <a:avLst>
              <a:gd name="adj" fmla="val 16667"/>
            </a:avLst>
          </a:prstGeom>
          <a:noFill/>
          <a:ln w="9525"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Postes/Tâches/responsabilités</a:t>
            </a:r>
            <a:endParaRPr sz="1800" b="0" i="0" u="none" strike="noStrike" cap="none">
              <a:solidFill>
                <a:srgbClr val="002A6C"/>
              </a:solidFill>
              <a:latin typeface="Arial"/>
              <a:ea typeface="Arial"/>
              <a:cs typeface="Arial"/>
              <a:sym typeface="Arial"/>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Conditions de travail</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Cheminement de carrière</a:t>
            </a:r>
            <a:endParaRPr/>
          </a:p>
        </p:txBody>
      </p:sp>
      <p:sp>
        <p:nvSpPr>
          <p:cNvPr id="218" name="Google Shape;218;p28"/>
          <p:cNvSpPr/>
          <p:nvPr/>
        </p:nvSpPr>
        <p:spPr>
          <a:xfrm>
            <a:off x="274200" y="4896148"/>
            <a:ext cx="2700338" cy="1141413"/>
          </a:xfrm>
          <a:prstGeom prst="roundRect">
            <a:avLst>
              <a:gd name="adj" fmla="val 16667"/>
            </a:avLst>
          </a:prstGeom>
          <a:solidFill>
            <a:srgbClr val="E5B8B7"/>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fr-FR" sz="2400" b="0" i="0" u="none" strike="noStrike" cap="none">
                <a:solidFill>
                  <a:schemeClr val="lt1"/>
                </a:solidFill>
                <a:latin typeface="Arial"/>
                <a:ea typeface="Arial"/>
                <a:cs typeface="Arial"/>
                <a:sym typeface="Arial"/>
              </a:rPr>
              <a:t>Réglementé</a:t>
            </a:r>
            <a:endParaRPr sz="2400" b="0" i="0" u="none" strike="noStrike" cap="none">
              <a:solidFill>
                <a:schemeClr val="lt1"/>
              </a:solidFill>
              <a:latin typeface="Arial"/>
              <a:ea typeface="Arial"/>
              <a:cs typeface="Arial"/>
              <a:sym typeface="Arial"/>
            </a:endParaRPr>
          </a:p>
        </p:txBody>
      </p:sp>
      <p:sp>
        <p:nvSpPr>
          <p:cNvPr id="219" name="Google Shape;219;p28"/>
          <p:cNvSpPr/>
          <p:nvPr/>
        </p:nvSpPr>
        <p:spPr>
          <a:xfrm>
            <a:off x="3272988" y="4923857"/>
            <a:ext cx="5680075" cy="1158875"/>
          </a:xfrm>
          <a:prstGeom prst="roundRect">
            <a:avLst>
              <a:gd name="adj" fmla="val 16667"/>
            </a:avLst>
          </a:prstGeom>
          <a:noFill/>
          <a:ln w="9525" cap="flat" cmpd="sng">
            <a:solidFill>
              <a:srgbClr val="E5B8B7"/>
            </a:solidFill>
            <a:prstDash val="solid"/>
            <a:round/>
            <a:headEnd type="none" w="sm" len="sm"/>
            <a:tailEnd type="none" w="sm" len="sm"/>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Droit du travail</a:t>
            </a:r>
            <a:endParaRPr/>
          </a:p>
          <a:p>
            <a:pPr marL="171450" marR="0" lvl="0" indent="-171450" algn="l" rtl="0">
              <a:lnSpc>
                <a:spcPct val="100000"/>
              </a:lnSpc>
              <a:spcBef>
                <a:spcPts val="0"/>
              </a:spcBef>
              <a:spcAft>
                <a:spcPts val="0"/>
              </a:spcAft>
              <a:buClr>
                <a:srgbClr val="002A6C"/>
              </a:buClr>
              <a:buSzPts val="1800"/>
              <a:buFont typeface="Arial"/>
              <a:buChar char="•"/>
            </a:pPr>
            <a:r>
              <a:rPr lang="fr-FR" sz="1800" b="0" i="0" u="none" strike="noStrike" cap="none">
                <a:solidFill>
                  <a:srgbClr val="002A6C"/>
                </a:solidFill>
                <a:latin typeface="Arial"/>
                <a:ea typeface="Arial"/>
                <a:cs typeface="Arial"/>
                <a:sym typeface="Arial"/>
              </a:rPr>
              <a:t>Types de contrats</a:t>
            </a:r>
            <a:endParaRPr/>
          </a:p>
          <a:p>
            <a:pPr marL="171450" marR="0" lvl="0" indent="-57150" algn="l" rtl="0">
              <a:lnSpc>
                <a:spcPct val="100000"/>
              </a:lnSpc>
              <a:spcBef>
                <a:spcPts val="0"/>
              </a:spcBef>
              <a:spcAft>
                <a:spcPts val="0"/>
              </a:spcAft>
              <a:buClr>
                <a:schemeClr val="lt1"/>
              </a:buClr>
              <a:buSzPts val="1800"/>
              <a:buFont typeface="Arial"/>
              <a:buNone/>
            </a:pPr>
            <a:endParaRPr sz="1800" b="0" i="0" u="none" strike="noStrike" cap="none">
              <a:solidFill>
                <a:srgbClr val="002A6C"/>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ck cover">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ontent empty">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2262</Words>
  <Application>Microsoft Office PowerPoint</Application>
  <PresentationFormat>Affichage à l'écran (4:3)</PresentationFormat>
  <Paragraphs>280</Paragraphs>
  <Slides>22</Slides>
  <Notes>22</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22</vt:i4>
      </vt:variant>
    </vt:vector>
  </HeadingPairs>
  <TitlesOfParts>
    <vt:vector size="36" baseType="lpstr">
      <vt:lpstr>Source Sans Pro</vt:lpstr>
      <vt:lpstr>Arial</vt:lpstr>
      <vt:lpstr>Noto Sans Symbols</vt:lpstr>
      <vt:lpstr>Cabin</vt:lpstr>
      <vt:lpstr>Gill Sans</vt:lpstr>
      <vt:lpstr>Calibri</vt:lpstr>
      <vt:lpstr>Thème Office</vt:lpstr>
      <vt:lpstr>1_Content empty</vt:lpstr>
      <vt:lpstr>Content empty</vt:lpstr>
      <vt:lpstr>2_Content empty</vt:lpstr>
      <vt:lpstr>Back cover</vt:lpstr>
      <vt:lpstr>3_Content empty</vt:lpstr>
      <vt:lpstr>5_Content empty</vt:lpstr>
      <vt:lpstr>6_Content empty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ATTENTES DES EMPLOYEURS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Aida</dc:creator>
  <cp:lastModifiedBy>Aida Cherkaoui</cp:lastModifiedBy>
  <cp:revision>1</cp:revision>
  <dcterms:modified xsi:type="dcterms:W3CDTF">2019-11-05T12:24:24Z</dcterms:modified>
</cp:coreProperties>
</file>