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05613" cy="9939338"/>
  <p:embeddedFontLst>
    <p:embeddedFont>
      <p:font typeface="Cabin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2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Questions à poser: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“Je ne sais pas ce que je veux faire.”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“Pour quel métier suis-je fait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“Qu’est-ce qu’il y a dehors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“Quels sont les métiers possible avec mes diplômes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“Quelles sont mes compétences? »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puis-je acquérir de l’expérience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puis-je trouver un stage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puis-je trouver un travail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écrire un CV/une lettre de motivation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écrire une lettre de motivation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“Comment puis-je me préparer à un entretien d’embauche 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</a:rPr>
              <a:t>Débriefer ensuite l’activité en expliquant les problématiques des jeunes (suivantes), d’où l’importance du soutien que leur apporte le CC.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Manque de focus professionnel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Méconnaissance de soi (intérêts, valeurs, compétences)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Méconnaissance des secteurs professionnels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Méconnaissance du monde professionnel (métiers, organisations, industries)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Manque de compétences décisionnelles et de capacité à choisir différentes alternatives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Méconnaissance du processus de recherche d’emploi (CV, lettres de motivations, entretien, networking…)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Manque d’objectifs et de plan d’action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Manque de soutien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3537" cy="3911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2" y="1243012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Cover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empty">
  <p:cSld name="Back cover empt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387"/>
            <a:ext cx="9144000" cy="647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0" cy="109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 descr="Logo-head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50" y="304800"/>
            <a:ext cx="8369300" cy="4429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ackground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30925"/>
            <a:ext cx="9144000" cy="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Logo-foot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112" y="6375400"/>
            <a:ext cx="8154987" cy="285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387"/>
            <a:ext cx="9194800" cy="109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7125"/>
            <a:ext cx="84201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11731625" y="390525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Y0AAUtH3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/>
        </p:nvSpPr>
        <p:spPr>
          <a:xfrm>
            <a:off x="584200" y="1909762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INITIALE DES CONSEILLERS ET DES MANAGERS DE CAREER CENTER 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542925" y="3017837"/>
            <a:ext cx="8137525" cy="123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: ANIMATION DES SERVICES CLÉS D’UN CAREER CENTER : DÉLIVRER LES ATELIERS DE BASE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FDF COMMENT PLANIFIER MA RECHERCHE D’UN STAGE OU D’UN EMPLOI</a:t>
            </a:r>
            <a:endParaRPr sz="1600" b="0" i="0" u="none" strike="noStrike" cap="none" dirty="0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493712" y="4792662"/>
            <a:ext cx="742315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None/>
            </a:pPr>
            <a:r>
              <a:rPr lang="en-US" sz="2000" b="0" i="0" u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Réservez une séance de coaching individuel 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Font typeface="Cabin"/>
              <a:buNone/>
            </a:pPr>
            <a:r>
              <a:rPr lang="en-US" sz="2000" b="0" i="0" u="none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Participer aux événements du Career Center 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60350" y="309562"/>
            <a:ext cx="796925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bin"/>
              <a:buNone/>
            </a:pPr>
            <a:r>
              <a:rPr lang="en-US" sz="2400" b="0" i="0" u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SOUTIEN DU CAREER CENTER </a:t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1920875"/>
            <a:ext cx="1570037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0475" y="1925637"/>
            <a:ext cx="1576387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4612" y="1912937"/>
            <a:ext cx="1609725" cy="120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8737" y="3449637"/>
            <a:ext cx="1576387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3762" y="1925637"/>
            <a:ext cx="15621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3762" y="3497262"/>
            <a:ext cx="1562100" cy="117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57937" y="3508375"/>
            <a:ext cx="1558925" cy="116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6"/>
          <p:cNvGrpSpPr/>
          <p:nvPr/>
        </p:nvGrpSpPr>
        <p:grpSpPr>
          <a:xfrm>
            <a:off x="2424112" y="660400"/>
            <a:ext cx="2151062" cy="1074737"/>
            <a:chOff x="0" y="0"/>
            <a:chExt cx="2147483646" cy="2147483647"/>
          </a:xfrm>
        </p:grpSpPr>
        <p:pic>
          <p:nvPicPr>
            <p:cNvPr id="141" name="Google Shape;141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6091375" y="426505703"/>
              <a:ext cx="1795302743" cy="1720977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6"/>
            <p:cNvSpPr txBox="1"/>
            <p:nvPr/>
          </p:nvSpPr>
          <p:spPr>
            <a:xfrm>
              <a:off x="0" y="0"/>
              <a:ext cx="2147483646" cy="1917175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0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Cabin"/>
                <a:buNone/>
              </a:pPr>
              <a:r>
                <a:rPr lang="en-US" sz="1000" b="1" i="0" u="none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rPr>
                <a:t>EXPLORATION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Cabin"/>
                <a:buNone/>
              </a:pPr>
              <a:r>
                <a:rPr lang="en-US" sz="1000" b="1" i="0" u="none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rPr>
                <a:t>DE CARRIERE </a:t>
              </a:r>
              <a:endParaRPr/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400050" y="649287"/>
            <a:ext cx="1882775" cy="1095375"/>
            <a:chOff x="0" y="0"/>
            <a:chExt cx="2147483647" cy="2147483647"/>
          </a:xfrm>
        </p:grpSpPr>
        <p:pic>
          <p:nvPicPr>
            <p:cNvPr id="144" name="Google Shape;144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590436" y="365403578"/>
              <a:ext cx="2059669840" cy="1782080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6"/>
            <p:cNvSpPr txBox="1"/>
            <p:nvPr/>
          </p:nvSpPr>
          <p:spPr>
            <a:xfrm>
              <a:off x="0" y="0"/>
              <a:ext cx="2147483647" cy="1880760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0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Cabin"/>
                <a:buNone/>
              </a:pPr>
              <a:r>
                <a:rPr lang="en-US" sz="1000" b="1" i="0" u="none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rPr>
                <a:t>DECOUVERTE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Cabin"/>
                <a:buNone/>
              </a:pPr>
              <a:r>
                <a:rPr lang="en-US" sz="1000" b="1" i="0" u="none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rPr>
                <a:t>DE SOI</a:t>
              </a:r>
              <a:endParaRPr/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5364162" y="720725"/>
            <a:ext cx="1806575" cy="1023937"/>
            <a:chOff x="0" y="0"/>
            <a:chExt cx="2147483647" cy="2147483646"/>
          </a:xfrm>
        </p:grpSpPr>
        <p:pic>
          <p:nvPicPr>
            <p:cNvPr id="147" name="Google Shape;147;p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0" y="226959302"/>
              <a:ext cx="2147483647" cy="1920524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6"/>
            <p:cNvSpPr txBox="1"/>
            <p:nvPr/>
          </p:nvSpPr>
          <p:spPr>
            <a:xfrm>
              <a:off x="84035915" y="0"/>
              <a:ext cx="2026985358" cy="1627308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endParaRPr sz="600" b="1" i="0" u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Cabin"/>
                <a:buNone/>
              </a:pPr>
              <a:r>
                <a:rPr lang="en-US" sz="1000" b="1" i="0" u="none">
                  <a:solidFill>
                    <a:srgbClr val="595959"/>
                  </a:solidFill>
                  <a:latin typeface="Cabin"/>
                  <a:ea typeface="Cabin"/>
                  <a:cs typeface="Cabin"/>
                  <a:sym typeface="Cabin"/>
                </a:rPr>
                <a:t>PREPARATION  A L’EMPLOI</a:t>
              </a:r>
              <a:endParaRPr/>
            </a:p>
          </p:txBody>
        </p:sp>
      </p:grpSp>
      <p:pic>
        <p:nvPicPr>
          <p:cNvPr id="149" name="Google Shape;149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3712" y="3449637"/>
            <a:ext cx="1576387" cy="118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0" y="90487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0" y="90487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/>
        </p:nvSpPr>
        <p:spPr>
          <a:xfrm>
            <a:off x="260350" y="309562"/>
            <a:ext cx="796925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bin"/>
              <a:buNone/>
            </a:pPr>
            <a:r>
              <a:rPr lang="en-US" sz="2400" b="0" i="0" u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 VISITEZ LE CAREER CENTER VIRTUEL </a:t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50" y="927100"/>
            <a:ext cx="8691562" cy="461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/>
          <p:nvPr/>
        </p:nvSpPr>
        <p:spPr>
          <a:xfrm>
            <a:off x="8029575" y="5557837"/>
            <a:ext cx="525462" cy="492125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358775" y="350837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ACTIVITÉ 3 : TEST PANAS-SF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358775" y="976312"/>
            <a:ext cx="566578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Pensez aux événements de la semaine dernière (par exemple)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Selon comment vous vous sentiez, cochez les cases correspondantes dans le tableau Test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2400"/>
              <a:buFont typeface="Arial"/>
              <a:buAutoNum type="arabicPeriod"/>
            </a:pPr>
            <a:r>
              <a:rPr lang="en-US" sz="2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Discussion des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575" y="3387725"/>
            <a:ext cx="2716212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58775" y="38100"/>
            <a:ext cx="734060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COMPRENDRE LES ÉMOTIONS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C211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06375" y="54102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https://www.youtube.com/watch?v=xNY0AAUtH3g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3400" y="668337"/>
            <a:ext cx="5970587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311150" y="1493837"/>
            <a:ext cx="8369300" cy="1719262"/>
            <a:chOff x="0" y="0"/>
            <a:chExt cx="2147483647" cy="2147483647"/>
          </a:xfrm>
        </p:grpSpPr>
        <p:sp>
          <p:nvSpPr>
            <p:cNvPr id="178" name="Google Shape;178;p20"/>
            <p:cNvSpPr/>
            <p:nvPr/>
          </p:nvSpPr>
          <p:spPr>
            <a:xfrm>
              <a:off x="0" y="0"/>
              <a:ext cx="671292327" cy="90023751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 je pense positivement…</a:t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901030717" y="182427010"/>
              <a:ext cx="384526653" cy="535383545"/>
            </a:xfrm>
            <a:prstGeom prst="rightArrow">
              <a:avLst>
                <a:gd name="adj1" fmla="val 18509"/>
                <a:gd name="adj2" fmla="val 50000"/>
              </a:avLst>
            </a:prstGeom>
            <a:solidFill>
              <a:srgbClr val="FC8A0E"/>
            </a:solidFill>
            <a:ln w="9525" cap="flat" cmpd="sng">
              <a:solidFill>
                <a:srgbClr val="FC8A0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1476191319" y="0"/>
              <a:ext cx="671292327" cy="90023751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Alors je ressens…</a:t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0" y="1247246127"/>
              <a:ext cx="671292327" cy="900237519"/>
            </a:xfrm>
            <a:prstGeom prst="roundRect">
              <a:avLst>
                <a:gd name="adj" fmla="val 16667"/>
              </a:avLst>
            </a:prstGeom>
            <a:solidFill>
              <a:srgbClr val="833E9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 je pense négativement…</a:t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901030717" y="1429673138"/>
              <a:ext cx="384526653" cy="535383545"/>
            </a:xfrm>
            <a:prstGeom prst="rightArrow">
              <a:avLst>
                <a:gd name="adj1" fmla="val 18509"/>
                <a:gd name="adj2" fmla="val 50000"/>
              </a:avLst>
            </a:prstGeom>
            <a:solidFill>
              <a:srgbClr val="FC8A0E"/>
            </a:solidFill>
            <a:ln w="9525" cap="flat" cmpd="sng">
              <a:solidFill>
                <a:srgbClr val="FC8A0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1476191319" y="1247246127"/>
              <a:ext cx="671292327" cy="900237519"/>
            </a:xfrm>
            <a:prstGeom prst="roundRect">
              <a:avLst>
                <a:gd name="adj" fmla="val 16667"/>
              </a:avLst>
            </a:prstGeom>
            <a:solidFill>
              <a:srgbClr val="833E9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Alors je ressens…</a:t>
              </a:r>
              <a:endParaRPr/>
            </a:p>
          </p:txBody>
        </p:sp>
      </p:grpSp>
      <p:sp>
        <p:nvSpPr>
          <p:cNvPr id="184" name="Google Shape;184;p20"/>
          <p:cNvSpPr txBox="1"/>
          <p:nvPr/>
        </p:nvSpPr>
        <p:spPr>
          <a:xfrm>
            <a:off x="311150" y="130175"/>
            <a:ext cx="8181975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DISCUSSION :  QU’EST CE QUE LA PENSÉE POSITIVE ? NÉGATIVE 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587" y="877887"/>
            <a:ext cx="6791325" cy="4621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393700" y="238125"/>
            <a:ext cx="85725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CERCLE VICIEUX OU VERTUEUX DE NOS ATTITUDES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1941512" y="1784350"/>
            <a:ext cx="217487" cy="3019425"/>
          </a:xfrm>
          <a:prstGeom prst="rect">
            <a:avLst/>
          </a:prstGeom>
          <a:solidFill>
            <a:srgbClr val="833E90"/>
          </a:soli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7" y="4557712"/>
            <a:ext cx="11334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" y="881062"/>
            <a:ext cx="1033462" cy="10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612" y="2093912"/>
            <a:ext cx="1044575" cy="10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87" y="3317875"/>
            <a:ext cx="1062037" cy="106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358775" y="350837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GÉRER MES RESSOURCES</a:t>
            </a: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1941512" y="1058862"/>
            <a:ext cx="822325" cy="822325"/>
          </a:xfrm>
          <a:custGeom>
            <a:avLst/>
            <a:gdLst/>
            <a:ahLst/>
            <a:cxnLst/>
            <a:rect l="l" t="t" r="r" b="b"/>
            <a:pathLst>
              <a:path w="822960" h="822960" extrusionOk="0">
                <a:moveTo>
                  <a:pt x="0" y="822960"/>
                </a:moveTo>
                <a:lnTo>
                  <a:pt x="0" y="462915"/>
                </a:lnTo>
                <a:cubicBezTo>
                  <a:pt x="0" y="264068"/>
                  <a:pt x="161198" y="102870"/>
                  <a:pt x="360045" y="102870"/>
                </a:cubicBezTo>
                <a:lnTo>
                  <a:pt x="617220" y="102870"/>
                </a:lnTo>
                <a:lnTo>
                  <a:pt x="617220" y="0"/>
                </a:lnTo>
                <a:lnTo>
                  <a:pt x="822960" y="205740"/>
                </a:lnTo>
                <a:lnTo>
                  <a:pt x="617220" y="411480"/>
                </a:lnTo>
                <a:lnTo>
                  <a:pt x="617220" y="308610"/>
                </a:lnTo>
                <a:lnTo>
                  <a:pt x="360045" y="308610"/>
                </a:lnTo>
                <a:cubicBezTo>
                  <a:pt x="274825" y="308610"/>
                  <a:pt x="205740" y="377695"/>
                  <a:pt x="205740" y="462915"/>
                </a:cubicBezTo>
                <a:lnTo>
                  <a:pt x="205740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833E90"/>
          </a:solidFill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/>
          <p:nvPr/>
        </p:nvSpPr>
        <p:spPr>
          <a:xfrm rot="10800000" flipH="1">
            <a:off x="1941512" y="4546600"/>
            <a:ext cx="822325" cy="977900"/>
          </a:xfrm>
          <a:custGeom>
            <a:avLst/>
            <a:gdLst/>
            <a:ahLst/>
            <a:cxnLst/>
            <a:rect l="l" t="t" r="r" b="b"/>
            <a:pathLst>
              <a:path w="822960" h="822960" extrusionOk="0">
                <a:moveTo>
                  <a:pt x="0" y="822960"/>
                </a:moveTo>
                <a:lnTo>
                  <a:pt x="0" y="462915"/>
                </a:lnTo>
                <a:cubicBezTo>
                  <a:pt x="0" y="264068"/>
                  <a:pt x="161198" y="102870"/>
                  <a:pt x="360045" y="102870"/>
                </a:cubicBezTo>
                <a:lnTo>
                  <a:pt x="617220" y="102870"/>
                </a:lnTo>
                <a:lnTo>
                  <a:pt x="617220" y="0"/>
                </a:lnTo>
                <a:lnTo>
                  <a:pt x="822960" y="205740"/>
                </a:lnTo>
                <a:lnTo>
                  <a:pt x="617220" y="411480"/>
                </a:lnTo>
                <a:lnTo>
                  <a:pt x="617220" y="308610"/>
                </a:lnTo>
                <a:lnTo>
                  <a:pt x="360045" y="308610"/>
                </a:lnTo>
                <a:cubicBezTo>
                  <a:pt x="274825" y="308610"/>
                  <a:pt x="205740" y="377695"/>
                  <a:pt x="205740" y="462915"/>
                </a:cubicBezTo>
                <a:lnTo>
                  <a:pt x="205740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833E90"/>
          </a:solidFill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5600" y="1584325"/>
            <a:ext cx="4803775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3252787" y="800100"/>
            <a:ext cx="56657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Pour mieux les utiliser tout au long de ma démarche et atteindre mes objectifs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 descr="RÃ©sultat de recherche d'images pour &quot;believe in yourself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00" y="388937"/>
            <a:ext cx="7348537" cy="53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/>
        </p:nvSpPr>
        <p:spPr>
          <a:xfrm>
            <a:off x="901700" y="2792412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MERCI POUR VOTRE ATTENTION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/>
        </p:nvSpPr>
        <p:spPr>
          <a:xfrm>
            <a:off x="260350" y="309562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DEBOUT, ASSIS </a:t>
            </a:r>
            <a:endParaRPr/>
          </a:p>
        </p:txBody>
      </p:sp>
      <p:sp>
        <p:nvSpPr>
          <p:cNvPr id="37" name="Google Shape;37;p8"/>
          <p:cNvSpPr txBox="1"/>
          <p:nvPr/>
        </p:nvSpPr>
        <p:spPr>
          <a:xfrm>
            <a:off x="260350" y="925512"/>
            <a:ext cx="73406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INSTRUCTIONS :</a:t>
            </a:r>
            <a:endParaRPr/>
          </a:p>
        </p:txBody>
      </p:sp>
      <p:sp>
        <p:nvSpPr>
          <p:cNvPr id="38" name="Google Shape;38;p8"/>
          <p:cNvSpPr txBox="1"/>
          <p:nvPr/>
        </p:nvSpPr>
        <p:spPr>
          <a:xfrm>
            <a:off x="260350" y="1162050"/>
            <a:ext cx="5087937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Ecoutez les énoncés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Si l’énoncé s’applique à vous, levez-vous. Marquez une croix chaque fois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Sinon restez assis et attendez l’énoncé suivant.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Surtout, Ne tombez pas de votre chaise !!!</a:t>
            </a:r>
            <a:endParaRPr/>
          </a:p>
        </p:txBody>
      </p:sp>
      <p:pic>
        <p:nvPicPr>
          <p:cNvPr id="39" name="Google Shape;39;p8" descr="73 best Screen Beans &lt;strong&gt;clipart&lt;/strong&gt; images on Pinterest | Bean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9662" y="2597150"/>
            <a:ext cx="4168775" cy="34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11150" y="9588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311150" y="19875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311150" y="30162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POSITIVE</a:t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311150" y="40449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PROFESSIONNALISME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3233737" y="958850"/>
            <a:ext cx="5489575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S’engager activement dans toutes les activités et discussions </a:t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3248025" y="1989137"/>
            <a:ext cx="5487987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respecter soi-même et respecter les autres.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attentif aux feedbacks des autres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3248025" y="3016250"/>
            <a:ext cx="5487987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Ecouter les autres et éviter les jugements de valeurs.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Participer et prendre la parole.</a:t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3248025" y="4044950"/>
            <a:ext cx="5487987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comporter comme si vous étiez au travail.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à l’heure et éteindre votre téléphone portable.</a:t>
            </a:r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260350" y="309562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RÈGLES DE FONCTIONNEMENT PENDANT LA FORMATION</a:t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23850" y="5100637"/>
            <a:ext cx="2616200" cy="719137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APPRENTISSAGE</a:t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246437" y="5100637"/>
            <a:ext cx="5489575" cy="7191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Apprendre et poser des questions pour clarifier votre compréhension.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/>
        </p:nvSpPr>
        <p:spPr>
          <a:xfrm>
            <a:off x="1846262" y="1309687"/>
            <a:ext cx="61007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RÉFLÉCHIR À MA SITUATION ACTUELLE</a:t>
            </a:r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1846262" y="2101850"/>
            <a:ext cx="61007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COMPRENDRE LE PROCESSUS DE PLANIFICATION DE CARRIÈRE</a:t>
            </a:r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1846262" y="2878137"/>
            <a:ext cx="61007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IDENTIFIER LES RESSOURCES À MOBILISER</a:t>
            </a:r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260350" y="309562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OBJECTIFS D’APPRENTISSAGE </a:t>
            </a:r>
            <a:endParaRPr/>
          </a:p>
        </p:txBody>
      </p:sp>
      <p:sp>
        <p:nvSpPr>
          <p:cNvPr id="63" name="Google Shape;63;p10" descr="List free icon"/>
          <p:cNvSpPr txBox="1"/>
          <p:nvPr/>
        </p:nvSpPr>
        <p:spPr>
          <a:xfrm>
            <a:off x="176212" y="-182562"/>
            <a:ext cx="1670050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950" y="1312862"/>
            <a:ext cx="547687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50" y="2816225"/>
            <a:ext cx="479425" cy="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212" y="2136775"/>
            <a:ext cx="479425" cy="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3852862"/>
            <a:ext cx="8839200" cy="226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233362" y="254000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MA SITUATION ACTUELLE/ MES ASPIRATIONS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C211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358775" y="1001712"/>
            <a:ext cx="7215187" cy="952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5400000" scaled="0"/>
          </a:gra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Réfléchir et préciser où vous en êtes et où vous voulez aller professionnellement</a:t>
            </a:r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2401887" y="3887787"/>
            <a:ext cx="6691312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Complétez les feuilles de travail. Posez toutes les questions que vous pourriez avoir.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Débriefez sur l'exercice et partagez avec le groupe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2401887" y="2794000"/>
            <a:ext cx="6442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ACTIVITÉ 1 :</a:t>
            </a:r>
            <a:b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COMPLÉTEZ LA FICHE MON BILAN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2401887" y="3741737"/>
            <a:ext cx="73406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INSTRUCTIONS :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5975" y="2557462"/>
            <a:ext cx="4186237" cy="27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419100" y="234950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 QUI SUIS-JE ?</a:t>
            </a:r>
            <a:endParaRPr sz="1800" b="0" i="0" u="none">
              <a:solidFill>
                <a:srgbClr val="C211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C211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2"/>
          <p:cNvCxnSpPr/>
          <p:nvPr/>
        </p:nvCxnSpPr>
        <p:spPr>
          <a:xfrm rot="10800000" flipH="1">
            <a:off x="561975" y="1685950"/>
            <a:ext cx="7656600" cy="3260700"/>
          </a:xfrm>
          <a:prstGeom prst="curvedConnector3">
            <a:avLst>
              <a:gd name="adj1" fmla="val 10800"/>
            </a:avLst>
          </a:prstGeom>
          <a:noFill/>
          <a:ln w="31750" cap="flat" cmpd="sng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sp>
        <p:nvSpPr>
          <p:cNvPr id="84" name="Google Shape;84;p12"/>
          <p:cNvSpPr/>
          <p:nvPr/>
        </p:nvSpPr>
        <p:spPr>
          <a:xfrm>
            <a:off x="561975" y="5111750"/>
            <a:ext cx="550862" cy="506412"/>
          </a:xfrm>
          <a:custGeom>
            <a:avLst/>
            <a:gdLst/>
            <a:ahLst/>
            <a:cxnLst/>
            <a:rect l="l" t="t" r="r" b="b"/>
            <a:pathLst>
              <a:path w="550863" h="506413" extrusionOk="0">
                <a:moveTo>
                  <a:pt x="91998" y="165471"/>
                </a:moveTo>
                <a:lnTo>
                  <a:pt x="172609" y="77785"/>
                </a:lnTo>
                <a:lnTo>
                  <a:pt x="275432" y="172311"/>
                </a:lnTo>
                <a:lnTo>
                  <a:pt x="378254" y="77785"/>
                </a:lnTo>
                <a:lnTo>
                  <a:pt x="458865" y="165471"/>
                </a:lnTo>
                <a:lnTo>
                  <a:pt x="363428" y="253207"/>
                </a:lnTo>
                <a:lnTo>
                  <a:pt x="458865" y="340942"/>
                </a:lnTo>
                <a:lnTo>
                  <a:pt x="378254" y="428628"/>
                </a:lnTo>
                <a:lnTo>
                  <a:pt x="275432" y="334102"/>
                </a:lnTo>
                <a:lnTo>
                  <a:pt x="172609" y="428628"/>
                </a:lnTo>
                <a:lnTo>
                  <a:pt x="91998" y="340942"/>
                </a:lnTo>
                <a:lnTo>
                  <a:pt x="187435" y="253207"/>
                </a:lnTo>
                <a:lnTo>
                  <a:pt x="91998" y="165471"/>
                </a:lnTo>
                <a:close/>
              </a:path>
            </a:pathLst>
          </a:custGeom>
          <a:gradFill>
            <a:gsLst>
              <a:gs pos="0">
                <a:srgbClr val="833E90"/>
              </a:gs>
              <a:gs pos="100000">
                <a:srgbClr val="833E90"/>
              </a:gs>
            </a:gsLst>
            <a:lin ang="5400000" scaled="0"/>
          </a:gra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8456612" y="1465262"/>
            <a:ext cx="550862" cy="508000"/>
          </a:xfrm>
          <a:custGeom>
            <a:avLst/>
            <a:gdLst/>
            <a:ahLst/>
            <a:cxnLst/>
            <a:rect l="l" t="t" r="r" b="b"/>
            <a:pathLst>
              <a:path w="550863" h="506413" extrusionOk="0">
                <a:moveTo>
                  <a:pt x="91998" y="165471"/>
                </a:moveTo>
                <a:lnTo>
                  <a:pt x="172609" y="77785"/>
                </a:lnTo>
                <a:lnTo>
                  <a:pt x="275432" y="172311"/>
                </a:lnTo>
                <a:lnTo>
                  <a:pt x="378254" y="77785"/>
                </a:lnTo>
                <a:lnTo>
                  <a:pt x="458865" y="165471"/>
                </a:lnTo>
                <a:lnTo>
                  <a:pt x="363428" y="253207"/>
                </a:lnTo>
                <a:lnTo>
                  <a:pt x="458865" y="340942"/>
                </a:lnTo>
                <a:lnTo>
                  <a:pt x="378254" y="428628"/>
                </a:lnTo>
                <a:lnTo>
                  <a:pt x="275432" y="334102"/>
                </a:lnTo>
                <a:lnTo>
                  <a:pt x="172609" y="428628"/>
                </a:lnTo>
                <a:lnTo>
                  <a:pt x="91998" y="340942"/>
                </a:lnTo>
                <a:lnTo>
                  <a:pt x="187435" y="253207"/>
                </a:lnTo>
                <a:lnTo>
                  <a:pt x="91998" y="165471"/>
                </a:lnTo>
                <a:close/>
              </a:path>
            </a:pathLst>
          </a:custGeom>
          <a:gradFill>
            <a:gsLst>
              <a:gs pos="0">
                <a:srgbClr val="833E90"/>
              </a:gs>
              <a:gs pos="100000">
                <a:srgbClr val="833E90"/>
              </a:gs>
            </a:gsLst>
            <a:lin ang="5400000" scaled="0"/>
          </a:gradFill>
          <a:ln>
            <a:noFill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279400" y="5618162"/>
            <a:ext cx="9112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État actuel</a:t>
            </a:r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8218487" y="2032000"/>
            <a:ext cx="9191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État désiré</a:t>
            </a: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19100" y="4078287"/>
            <a:ext cx="1897062" cy="427037"/>
          </a:xfrm>
          <a:prstGeom prst="wedgeRoundRectCallout">
            <a:avLst>
              <a:gd name="adj1" fmla="val 6300"/>
              <a:gd name="adj2" fmla="val 27804"/>
              <a:gd name="adj3" fmla="val 0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PROFESSIONNEL</a:t>
            </a: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4556125" y="3570287"/>
            <a:ext cx="2238375" cy="371475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solidFill>
            <a:srgbClr val="FC8A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SOURCES D'ÉNERGIE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2973387" y="4805362"/>
            <a:ext cx="2079625" cy="407987"/>
          </a:xfrm>
          <a:prstGeom prst="wedgeRoundRectCallout">
            <a:avLst>
              <a:gd name="adj1" fmla="val 6300"/>
              <a:gd name="adj2" fmla="val 28701"/>
              <a:gd name="adj3" fmla="val 0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PARCOURS PERSONNEL</a:t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616075" y="3124200"/>
            <a:ext cx="1990725" cy="384175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solidFill>
            <a:srgbClr val="FC8A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TALENTS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2487612" y="2068512"/>
            <a:ext cx="2238375" cy="373062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solidFill>
            <a:srgbClr val="FC8A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EMOTIONS</a:t>
            </a:r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5362575" y="2565400"/>
            <a:ext cx="2238375" cy="371475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solidFill>
            <a:srgbClr val="FC8A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ÊTRE VIGILANT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4041775" y="1279525"/>
            <a:ext cx="2239962" cy="373062"/>
          </a:xfrm>
          <a:prstGeom prst="wedgeRoundRectCallout">
            <a:avLst>
              <a:gd name="adj1" fmla="val 6300"/>
              <a:gd name="adj2" fmla="val 24300"/>
              <a:gd name="adj3" fmla="val 0"/>
            </a:avLst>
          </a:prstGeom>
          <a:solidFill>
            <a:srgbClr val="FC8A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COMPÉTENCES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/>
        </p:nvSpPr>
        <p:spPr>
          <a:xfrm>
            <a:off x="358775" y="211137"/>
            <a:ext cx="8494712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ACTIVITÉ 2 : IDENTIFIER MES FORCES ET LES POINTS À AMÉLIORER</a:t>
            </a:r>
            <a:endParaRPr/>
          </a:p>
        </p:txBody>
      </p:sp>
      <p:pic>
        <p:nvPicPr>
          <p:cNvPr id="100" name="Google Shape;100;p13" descr="Capture d’écran 2016-06-15 à 15.58.3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587" y="3649662"/>
            <a:ext cx="3011487" cy="150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Capture d’écran 2016-06-15 à 15.58.2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925" y="3625850"/>
            <a:ext cx="305911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 descr="Capture d’écran 2016-06-15 à 15.58.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3925" y="1146175"/>
            <a:ext cx="2965450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Capture d’écran 2016-06-15 à 15.58.1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537" y="1108075"/>
            <a:ext cx="3011487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1944687" y="2787650"/>
            <a:ext cx="11636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Forces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746250" y="5300662"/>
            <a:ext cx="1508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Opportunités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5470525" y="5295900"/>
            <a:ext cx="15081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Menaces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5470525" y="2773362"/>
            <a:ext cx="1508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Faiblesses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358775" y="176212"/>
            <a:ext cx="7340600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PROCESSUS DE PLANIFICATION DE CARRIÈRE</a:t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562" y="646112"/>
            <a:ext cx="7472362" cy="544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260350" y="676275"/>
            <a:ext cx="2700337" cy="1465262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Explorer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260350" y="2311400"/>
            <a:ext cx="2700337" cy="12033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Rechercher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260350" y="3635375"/>
            <a:ext cx="2700337" cy="1141412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Planifier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260350" y="4881562"/>
            <a:ext cx="2700337" cy="11811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 préparer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260350" y="204787"/>
            <a:ext cx="8388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CE QUE J’AI À FAIRE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3259137" y="727075"/>
            <a:ext cx="5667375" cy="14144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Intérêts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Valeurs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Compétences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Réussites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Personnalité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Environnement de travail souhaité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3259137" y="2311400"/>
            <a:ext cx="5680075" cy="12033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B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Marché de l’emploi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Les métiers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Les entreprises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Les secteurs d’activité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400"/>
              <a:buFont typeface="Arial"/>
              <a:buChar char="•"/>
            </a:pPr>
            <a:r>
              <a:rPr lang="en-US" sz="14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L’environnements de travail 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3259137" y="3635375"/>
            <a:ext cx="5680075" cy="11588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064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Décider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Prioriser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Clarifier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Établir des objectifs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Mettre en place un plan d’action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3259137" y="4881562"/>
            <a:ext cx="5680075" cy="1181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CV et lettre de motivation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Réseautage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Entretien d’embauche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Négociation salariale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Demande d’admission à une formation (supplémentaire, Soft Skills)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Stage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Affichage à l'écran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Cabin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</dc:creator>
  <cp:lastModifiedBy>Aida Cherkaoui</cp:lastModifiedBy>
  <cp:revision>1</cp:revision>
  <dcterms:modified xsi:type="dcterms:W3CDTF">2019-11-05T11:54:05Z</dcterms:modified>
</cp:coreProperties>
</file>