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 id="2147483657" r:id="rId3"/>
    <p:sldMasterId id="214748365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embeddedFontLst>
    <p:embeddedFont>
      <p:font typeface="Cabin"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Gill Sans"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Le CV doit être complété: Toutes les parties du CV doivent être présentes</a:t>
            </a:r>
            <a:endParaRPr/>
          </a:p>
        </p:txBody>
      </p:sp>
      <p:sp>
        <p:nvSpPr>
          <p:cNvPr id="124" name="Google Shape;1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131" name="Google Shape;1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aux étudiants de travailler en groupe pour comparer les deux CV (haute qualité et mauvaise qualité).  Demandez-leur d'utiliser la liste de contrôle dans La Fiche CV pour répondre aux questions suivantes. </a:t>
            </a:r>
            <a:endParaRPr/>
          </a:p>
          <a:p>
            <a:pPr marL="1085850" marR="0" lvl="2"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Quel CV pensez-vous être meilleur?</a:t>
            </a:r>
            <a:endParaRPr/>
          </a:p>
          <a:p>
            <a:pPr marL="1085850" marR="0" lvl="2"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Qu'aime</a:t>
            </a:r>
            <a:r>
              <a:rPr lang="fr-FR"/>
              <a:t>z</a:t>
            </a:r>
            <a:r>
              <a:rPr lang="fr-FR" sz="1200" b="0" i="0" u="none" strike="noStrike" cap="none">
                <a:solidFill>
                  <a:schemeClr val="dk1"/>
                </a:solidFill>
                <a:latin typeface="Calibri"/>
                <a:ea typeface="Calibri"/>
                <a:cs typeface="Calibri"/>
                <a:sym typeface="Calibri"/>
              </a:rPr>
              <a:t>-</a:t>
            </a:r>
            <a:r>
              <a:rPr lang="fr-FR"/>
              <a:t>vous</a:t>
            </a:r>
            <a:r>
              <a:rPr lang="fr-FR" sz="1200" b="0" i="0" u="none" strike="noStrike" cap="none">
                <a:solidFill>
                  <a:schemeClr val="dk1"/>
                </a:solidFill>
                <a:latin typeface="Calibri"/>
                <a:ea typeface="Calibri"/>
                <a:cs typeface="Calibri"/>
                <a:sym typeface="Calibri"/>
              </a:rPr>
              <a:t> au sujet du meilleur CV?</a:t>
            </a:r>
            <a:endParaRPr/>
          </a:p>
          <a:p>
            <a:pPr marL="1085850" marR="0" lvl="2"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Quels problèmes pouvez-vous identifier?</a:t>
            </a:r>
            <a:endParaRPr/>
          </a:p>
          <a:p>
            <a:pPr marL="1085850" marR="0" lvl="2"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Comment les CV pourraient-ils être améliorés?</a:t>
            </a:r>
            <a:endParaRPr/>
          </a:p>
          <a:p>
            <a:pPr marL="1085850" marR="0" lvl="2" indent="-171450" algn="l" rtl="0">
              <a:spcBef>
                <a:spcPts val="0"/>
              </a:spcBef>
              <a:spcAft>
                <a:spcPts val="0"/>
              </a:spcAft>
              <a:buClr>
                <a:schemeClr val="dk1"/>
              </a:buClr>
              <a:buSzPts val="1200"/>
              <a:buFont typeface="Arial"/>
              <a:buChar char="•"/>
            </a:pPr>
            <a:r>
              <a:rPr lang="fr-FR" sz="1200" b="0" i="0" u="none" strike="noStrike" cap="none">
                <a:solidFill>
                  <a:schemeClr val="dk1"/>
                </a:solidFill>
                <a:latin typeface="Calibri"/>
                <a:ea typeface="Calibri"/>
                <a:cs typeface="Calibri"/>
                <a:sym typeface="Calibri"/>
              </a:rPr>
              <a:t>Voyez-vous ces erreurs dans votre propre CV?</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Ils devraient noter les forces et les faiblesses des deux CV (Sur flip charts si disponibles) et être prêts à partager leurs réponses avec le groupe.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Ils ont </a:t>
            </a:r>
            <a:r>
              <a:rPr lang="fr-FR" sz="1200" b="1" i="0" u="none" strike="noStrike" cap="none">
                <a:solidFill>
                  <a:schemeClr val="dk1"/>
                </a:solidFill>
                <a:latin typeface="Calibri"/>
                <a:ea typeface="Calibri"/>
                <a:cs typeface="Calibri"/>
                <a:sym typeface="Calibri"/>
              </a:rPr>
              <a:t>20 minutes</a:t>
            </a:r>
            <a:r>
              <a:rPr lang="fr-FR" sz="1200" b="0" i="0" u="none" strike="noStrike" cap="none">
                <a:solidFill>
                  <a:schemeClr val="dk1"/>
                </a:solidFill>
                <a:latin typeface="Calibri"/>
                <a:ea typeface="Calibri"/>
                <a:cs typeface="Calibri"/>
                <a:sym typeface="Calibri"/>
              </a:rPr>
              <a:t> pour cette activité. Après 20 minutes, les groupes devraient partager leurs réponses pendant </a:t>
            </a:r>
            <a:r>
              <a:rPr lang="fr-FR" sz="1200" b="1" i="0" u="none" strike="noStrike" cap="none">
                <a:solidFill>
                  <a:schemeClr val="dk1"/>
                </a:solidFill>
                <a:latin typeface="Calibri"/>
                <a:ea typeface="Calibri"/>
                <a:cs typeface="Calibri"/>
                <a:sym typeface="Calibri"/>
              </a:rPr>
              <a:t>15 minutes</a:t>
            </a:r>
            <a:r>
              <a:rPr lang="fr-FR" sz="1200" b="0" i="0" u="none" strike="noStrike" cap="none">
                <a:solidFill>
                  <a:schemeClr val="dk1"/>
                </a:solidFill>
                <a:latin typeface="Calibri"/>
                <a:ea typeface="Calibri"/>
                <a:cs typeface="Calibri"/>
                <a:sym typeface="Calibri"/>
              </a:rPr>
              <a:t>. Tandis que les étudiants travaillent, circulez autour de la salle en vérifiant que les élèves sont en mission et répondent aux questions.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Note: CV exemple 1 est l'exemple de mauvaise qualité. Les élèves doivent remarquer un manque de détails, une photo inappropriée, des informations manquantes, un formatage incohérent, des activités de loisirs inappropriées, un manque d'informations sur les compétences et l'expérience, etc. Demandez aux participants s’ils ont d’autres remarques.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CV exemple 2 est l'exemple de bonne qualité. Cependant, les étudiants peuvent toujours identifier les domaines à améliorer. Par exemple, le CV pourrait identifier plus clairement les compétences techniques et la formation professionnelle continue.</a:t>
            </a:r>
            <a:endParaRPr sz="1200" b="0" i="0" u="none" strike="noStrike" cap="none">
              <a:solidFill>
                <a:schemeClr val="dk1"/>
              </a:solidFill>
              <a:latin typeface="Calibri"/>
              <a:ea typeface="Calibri"/>
              <a:cs typeface="Calibri"/>
              <a:sym typeface="Calibri"/>
            </a:endParaRPr>
          </a:p>
        </p:txBody>
      </p:sp>
      <p:sp>
        <p:nvSpPr>
          <p:cNvPr id="138" name="Google Shape;13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Posez la question, « </a:t>
            </a:r>
            <a:r>
              <a:rPr lang="fr-FR"/>
              <a:t>les logiciels de sélection de CV peuvent-ils </a:t>
            </a:r>
            <a:r>
              <a:rPr lang="fr-FR" sz="1200" b="0" i="0" u="none" strike="noStrike" cap="none">
                <a:solidFill>
                  <a:schemeClr val="dk1"/>
                </a:solidFill>
                <a:latin typeface="Calibri"/>
                <a:ea typeface="Calibri"/>
                <a:cs typeface="Calibri"/>
                <a:sym typeface="Calibri"/>
              </a:rPr>
              <a:t>être les premiers  à évaluer mon CV? »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aux élèves de lever la main s’ils croient que c'est vrai.  Demandez aux élèves de lever la main s’ils croient que c'est faux. Révéler les points sur le PowerPoint.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s'il y a des questions.</a:t>
            </a:r>
            <a:endParaRPr/>
          </a:p>
        </p:txBody>
      </p:sp>
      <p:sp>
        <p:nvSpPr>
          <p:cNvPr id="148" name="Google Shape;148;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156" name="Google Shape;156;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50"/>
              <a:buFont typeface="Calibri"/>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Concluez en résumant les composantes d'un bon CV et les prochaines étapes qu'ils devraient prendre.</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p:txBody>
      </p:sp>
      <p:sp>
        <p:nvSpPr>
          <p:cNvPr id="165" name="Google Shape;16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172" name="Google Shape;172;p1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Concluez en résumant les composantes d'un bon CV et les prochaines étapes qu'ils devraient prendre.</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p:txBody>
      </p:sp>
      <p:sp>
        <p:nvSpPr>
          <p:cNvPr id="179" name="Google Shape;17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s'il y a des questions.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5" name="Google Shape;18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91" name="Google Shape;19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200"/>
              <a:buNone/>
            </a:pPr>
            <a:endParaRPr/>
          </a:p>
        </p:txBody>
      </p:sp>
      <p:sp>
        <p:nvSpPr>
          <p:cNvPr id="52" name="Google Shape;5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Fournissez un bref aperçu de la session, les règles de fonctionnement pendant la formation, et présentez les objectifs d'apprentissage.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68" name="Google Shape;68;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aux participants répondre à la question, Qu'est-ce qu'un CV? Demandez aux participants de partager à haute voix leurs réponses. Vous pouvez écrire leurs réponses sur un flip chart. Dirigez les élèves vers les points que vous montrerez sur le powerpoint.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Après avoir exaucé leurs réponses, révéler les points sur le powerpoint.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5" name="Google Shape;7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aux participants de répondre à la question, combien de temps les recruteurs passent-ils à l’examen d’un CV? Demandez aux participants de partager à haute voix leurs réponses.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Après avoir exaucé leurs réponses, révéler les points sur le PowerPoint. Les recruteurs ont répondu qu'ils passent au premier abord entre 10 et 15 secondes à parcourir un CV. Passé le premier aperçu, ils passeront plus de temps à l’évaluer en détail plus tard. L'employeur doit pouvoir rapidement trouver l'information dont ils ont besoin.</a:t>
            </a:r>
            <a:endParaRPr/>
          </a:p>
        </p:txBody>
      </p:sp>
      <p:sp>
        <p:nvSpPr>
          <p:cNvPr id="83" name="Google Shape;83;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Présente PPT 7 - 11 qui met en évidence les pièges d'un mauvais CV et les caractéristiques d'un CV fort. C'est le point d'entrée pour la première activité. </a:t>
            </a:r>
            <a:endParaRPr/>
          </a:p>
        </p:txBody>
      </p:sp>
      <p:sp>
        <p:nvSpPr>
          <p:cNvPr id="90" name="Google Shape;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0" name="Google Shape;10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11" name="Google Shape;1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Le CV doit être complété: Toutes les parties du CV doivent être présentes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17" name="Google Shape;1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pty Cover">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790575"/>
            <a:ext cx="8229600" cy="962024"/>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C2113A"/>
              </a:buClr>
              <a:buSzPts val="4800"/>
              <a:buFont typeface="Cabin"/>
              <a:buNone/>
              <a:defRPr sz="4800" b="0" i="0" u="none" strike="noStrike" cap="none">
                <a:solidFill>
                  <a:srgbClr val="C2113A"/>
                </a:solidFill>
                <a:latin typeface="Cabin"/>
                <a:ea typeface="Cabin"/>
                <a:cs typeface="Cabin"/>
                <a:sym typeface="Cabin"/>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1" name="Google Shape;21;p5"/>
          <p:cNvSpPr txBox="1">
            <a:spLocks noGrp="1"/>
          </p:cNvSpPr>
          <p:nvPr>
            <p:ph type="body" idx="1"/>
          </p:nvPr>
        </p:nvSpPr>
        <p:spPr>
          <a:xfrm>
            <a:off x="457200" y="1905000"/>
            <a:ext cx="8229600" cy="4154487"/>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1">
  <p:cSld name="1_Content 1">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368300" y="1308100"/>
            <a:ext cx="8458200" cy="467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360"/>
              </a:spcBef>
              <a:spcAft>
                <a:spcPts val="0"/>
              </a:spcAft>
              <a:buClr>
                <a:srgbClr val="C2113A"/>
              </a:buClr>
              <a:buSzPts val="1800"/>
              <a:buFont typeface="Arial"/>
              <a:buChar char="•"/>
              <a:defRPr sz="1800" b="0" i="0" u="none" strike="noStrike" cap="none">
                <a:solidFill>
                  <a:srgbClr val="002A6C"/>
                </a:solidFill>
                <a:latin typeface="Arial"/>
                <a:ea typeface="Arial"/>
                <a:cs typeface="Arial"/>
                <a:sym typeface="Arial"/>
              </a:defRPr>
            </a:lvl1pPr>
            <a:lvl2pPr marL="914400" marR="0" lvl="1" indent="-342900" algn="l" rtl="0">
              <a:lnSpc>
                <a:spcPct val="100000"/>
              </a:lnSpc>
              <a:spcBef>
                <a:spcPts val="360"/>
              </a:spcBef>
              <a:spcAft>
                <a:spcPts val="0"/>
              </a:spcAft>
              <a:buClr>
                <a:srgbClr val="C2113A"/>
              </a:buClr>
              <a:buSzPts val="1800"/>
              <a:buFont typeface="Arial"/>
              <a:buChar char="•"/>
              <a:defRPr sz="1800" b="0" i="0" u="none" strike="noStrike" cap="none">
                <a:solidFill>
                  <a:srgbClr val="002A6C"/>
                </a:solidFill>
                <a:latin typeface="Arial"/>
                <a:ea typeface="Arial"/>
                <a:cs typeface="Arial"/>
                <a:sym typeface="Arial"/>
              </a:defRPr>
            </a:lvl2pPr>
            <a:lvl3pPr marL="1371600" marR="0" lvl="2" indent="-342900" algn="l" rtl="0">
              <a:lnSpc>
                <a:spcPct val="100000"/>
              </a:lnSpc>
              <a:spcBef>
                <a:spcPts val="360"/>
              </a:spcBef>
              <a:spcAft>
                <a:spcPts val="0"/>
              </a:spcAft>
              <a:buClr>
                <a:srgbClr val="C2113A"/>
              </a:buClr>
              <a:buSzPts val="1800"/>
              <a:buFont typeface="Arial"/>
              <a:buChar char="•"/>
              <a:defRPr sz="1800" b="0" i="0" u="none" strike="noStrike" cap="none">
                <a:solidFill>
                  <a:srgbClr val="002A6C"/>
                </a:solidFill>
                <a:latin typeface="Arial"/>
                <a:ea typeface="Arial"/>
                <a:cs typeface="Arial"/>
                <a:sym typeface="Arial"/>
              </a:defRPr>
            </a:lvl3pPr>
            <a:lvl4pPr marL="1828800" marR="0" lvl="3" indent="-342900" algn="l" rtl="0">
              <a:lnSpc>
                <a:spcPct val="100000"/>
              </a:lnSpc>
              <a:spcBef>
                <a:spcPts val="360"/>
              </a:spcBef>
              <a:spcAft>
                <a:spcPts val="0"/>
              </a:spcAft>
              <a:buClr>
                <a:srgbClr val="C2113A"/>
              </a:buClr>
              <a:buSzPts val="1800"/>
              <a:buFont typeface="Arial"/>
              <a:buChar char="•"/>
              <a:defRPr sz="1800" b="0" i="0" u="none" strike="noStrike" cap="none">
                <a:solidFill>
                  <a:srgbClr val="002A6C"/>
                </a:solidFill>
                <a:latin typeface="Arial"/>
                <a:ea typeface="Arial"/>
                <a:cs typeface="Arial"/>
                <a:sym typeface="Arial"/>
              </a:defRPr>
            </a:lvl4pPr>
            <a:lvl5pPr marL="2286000" marR="0" lvl="4" indent="-342900" algn="l" rtl="0">
              <a:lnSpc>
                <a:spcPct val="100000"/>
              </a:lnSpc>
              <a:spcBef>
                <a:spcPts val="360"/>
              </a:spcBef>
              <a:spcAft>
                <a:spcPts val="0"/>
              </a:spcAft>
              <a:buClr>
                <a:srgbClr val="C2113A"/>
              </a:buClr>
              <a:buSzPts val="1800"/>
              <a:buFont typeface="Arial"/>
              <a:buChar char="•"/>
              <a:defRPr sz="1800" b="0" i="0" u="none" strike="noStrike" cap="none">
                <a:solidFill>
                  <a:srgbClr val="002A6C"/>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6"/>
          <p:cNvSpPr txBox="1">
            <a:spLocks noGrp="1"/>
          </p:cNvSpPr>
          <p:nvPr>
            <p:ph type="body" idx="2"/>
          </p:nvPr>
        </p:nvSpPr>
        <p:spPr>
          <a:xfrm>
            <a:off x="279400" y="203200"/>
            <a:ext cx="8547100" cy="889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833E90"/>
              </a:buClr>
              <a:buSzPts val="1800"/>
              <a:buFont typeface="Arial"/>
              <a:buNone/>
              <a:defRPr sz="1800" b="0" i="0" u="none" strike="noStrike" cap="none">
                <a:solidFill>
                  <a:srgbClr val="833E9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3" name="Google Shape;33;p9"/>
          <p:cNvSpPr txBox="1">
            <a:spLocks noGrp="1"/>
          </p:cNvSpPr>
          <p:nvPr>
            <p:ph type="body" idx="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9"/>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9"/>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 cover empty">
  <p:cSld name="Back cover empty">
    <p:spTree>
      <p:nvGrpSpPr>
        <p:cNvPr id="1"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Google Shape;11;p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Google Shape;12;p1"/>
          <p:cNvPicPr preferRelativeResize="0"/>
          <p:nvPr/>
        </p:nvPicPr>
        <p:blipFill rotWithShape="1">
          <a:blip r:embed="rId5">
            <a:alphaModFix/>
          </a:blip>
          <a:srcRect/>
          <a:stretch/>
        </p:blipFill>
        <p:spPr>
          <a:xfrm>
            <a:off x="303644"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Google Shape;15;p3" descr="background-02.jpg"/>
          <p:cNvPicPr preferRelativeResize="0"/>
          <p:nvPr/>
        </p:nvPicPr>
        <p:blipFill rotWithShape="1">
          <a:blip r:embed="rId5">
            <a:alphaModFix/>
          </a:blip>
          <a:srcRect/>
          <a:stretch/>
        </p:blipFill>
        <p:spPr>
          <a:xfrm>
            <a:off x="0" y="0"/>
            <a:ext cx="9144000" cy="6472475"/>
          </a:xfrm>
          <a:prstGeom prst="rect">
            <a:avLst/>
          </a:prstGeom>
          <a:noFill/>
          <a:ln>
            <a:noFill/>
          </a:ln>
        </p:spPr>
      </p:pic>
      <p:pic>
        <p:nvPicPr>
          <p:cNvPr id="16" name="Google Shape;16;p3"/>
          <p:cNvPicPr preferRelativeResize="0"/>
          <p:nvPr/>
        </p:nvPicPr>
        <p:blipFill rotWithShape="1">
          <a:blip r:embed="rId6">
            <a:alphaModFix/>
          </a:blip>
          <a:srcRect/>
          <a:stretch/>
        </p:blipFill>
        <p:spPr>
          <a:xfrm>
            <a:off x="393700" y="6368469"/>
            <a:ext cx="8420099" cy="282932"/>
          </a:xfrm>
          <a:prstGeom prst="rect">
            <a:avLst/>
          </a:prstGeom>
          <a:noFill/>
          <a:ln>
            <a:noFill/>
          </a:ln>
        </p:spPr>
      </p:pic>
      <p:pic>
        <p:nvPicPr>
          <p:cNvPr id="17" name="Google Shape;17;p3"/>
          <p:cNvPicPr preferRelativeResize="0"/>
          <p:nvPr/>
        </p:nvPicPr>
        <p:blipFill rotWithShape="1">
          <a:blip r:embed="rId7">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p7"/>
          <p:cNvPicPr preferRelativeResize="0"/>
          <p:nvPr/>
        </p:nvPicPr>
        <p:blipFill rotWithShape="1">
          <a:blip r:embed="rId4">
            <a:alphaModFix/>
          </a:blip>
          <a:srcRect/>
          <a:stretch/>
        </p:blipFill>
        <p:spPr>
          <a:xfrm>
            <a:off x="0" y="0"/>
            <a:ext cx="9144000" cy="6472475"/>
          </a:xfrm>
          <a:prstGeom prst="rect">
            <a:avLst/>
          </a:prstGeom>
          <a:noFill/>
          <a:ln>
            <a:noFill/>
          </a:ln>
        </p:spPr>
      </p:pic>
      <p:pic>
        <p:nvPicPr>
          <p:cNvPr id="28" name="Google Shape;28;p7"/>
          <p:cNvPicPr preferRelativeResize="0"/>
          <p:nvPr/>
        </p:nvPicPr>
        <p:blipFill rotWithShape="1">
          <a:blip r:embed="rId5">
            <a:alphaModFix/>
          </a:blip>
          <a:srcRect/>
          <a:stretch/>
        </p:blipFill>
        <p:spPr>
          <a:xfrm>
            <a:off x="393700" y="6368469"/>
            <a:ext cx="8420099" cy="282931"/>
          </a:xfrm>
          <a:prstGeom prst="rect">
            <a:avLst/>
          </a:prstGeom>
          <a:noFill/>
          <a:ln>
            <a:noFill/>
          </a:ln>
        </p:spPr>
      </p:pic>
      <p:pic>
        <p:nvPicPr>
          <p:cNvPr id="29" name="Google Shape;29;p7"/>
          <p:cNvPicPr preferRelativeResize="0"/>
          <p:nvPr/>
        </p:nvPicPr>
        <p:blipFill rotWithShape="1">
          <a:blip r:embed="rId6">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39" name="Google Shape;39;p10"/>
          <p:cNvPicPr preferRelativeResize="0"/>
          <p:nvPr/>
        </p:nvPicPr>
        <p:blipFill rotWithShape="1">
          <a:blip r:embed="rId4">
            <a:alphaModFix/>
          </a:blip>
          <a:srcRect/>
          <a:stretch/>
        </p:blipFill>
        <p:spPr>
          <a:xfrm rot="10800000">
            <a:off x="-25401" y="5767274"/>
            <a:ext cx="9194801" cy="1090725"/>
          </a:xfrm>
          <a:prstGeom prst="rect">
            <a:avLst/>
          </a:prstGeom>
          <a:noFill/>
          <a:ln>
            <a:noFill/>
          </a:ln>
        </p:spPr>
      </p:pic>
      <p:pic>
        <p:nvPicPr>
          <p:cNvPr id="40" name="Google Shape;40;p10"/>
          <p:cNvPicPr preferRelativeResize="0"/>
          <p:nvPr/>
        </p:nvPicPr>
        <p:blipFill rotWithShape="1">
          <a:blip r:embed="rId5">
            <a:alphaModFix/>
          </a:blip>
          <a:srcRect/>
          <a:stretch/>
        </p:blipFill>
        <p:spPr>
          <a:xfrm>
            <a:off x="361950" y="6206839"/>
            <a:ext cx="8420099" cy="282931"/>
          </a:xfrm>
          <a:prstGeom prst="rect">
            <a:avLst/>
          </a:prstGeom>
          <a:noFill/>
          <a:ln>
            <a:noFill/>
          </a:ln>
        </p:spPr>
      </p:pic>
      <p:sp>
        <p:nvSpPr>
          <p:cNvPr id="41" name="Google Shape;41;p10"/>
          <p:cNvSpPr txBox="1"/>
          <p:nvPr/>
        </p:nvSpPr>
        <p:spPr>
          <a:xfrm>
            <a:off x="11731625" y="3905250"/>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2"/>
          <p:cNvSpPr txBox="1"/>
          <p:nvPr/>
        </p:nvSpPr>
        <p:spPr>
          <a:xfrm>
            <a:off x="590554" y="1909763"/>
            <a:ext cx="7340600" cy="649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2220"/>
              <a:buFont typeface="Arial"/>
              <a:buNone/>
            </a:pPr>
            <a:r>
              <a:rPr lang="fr-FR" sz="2220" b="0" i="0" u="none" strike="noStrike" cap="none">
                <a:solidFill>
                  <a:srgbClr val="FFFFFF"/>
                </a:solidFill>
                <a:latin typeface="Arial"/>
                <a:ea typeface="Arial"/>
                <a:cs typeface="Arial"/>
                <a:sym typeface="Arial"/>
              </a:rPr>
              <a:t>FORMATION INITIALE DES CONSEILLERS ET DES MANAGERS DE CAREER CENTER </a:t>
            </a:r>
            <a:endParaRPr/>
          </a:p>
        </p:txBody>
      </p:sp>
      <p:sp>
        <p:nvSpPr>
          <p:cNvPr id="48" name="Google Shape;48;p12"/>
          <p:cNvSpPr txBox="1"/>
          <p:nvPr/>
        </p:nvSpPr>
        <p:spPr>
          <a:xfrm>
            <a:off x="577516" y="3171908"/>
            <a:ext cx="8101263" cy="884237"/>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lt1"/>
              </a:buClr>
              <a:buSzPts val="1600"/>
              <a:buFont typeface="Arial"/>
              <a:buNone/>
            </a:pPr>
            <a:r>
              <a:rPr lang="fr-FR" sz="1600" b="0" i="0" u="none" strike="noStrike" cap="none">
                <a:solidFill>
                  <a:schemeClr val="lt1"/>
                </a:solidFill>
                <a:latin typeface="Arial"/>
                <a:ea typeface="Arial"/>
                <a:cs typeface="Arial"/>
                <a:sym typeface="Arial"/>
              </a:rPr>
              <a:t>MODULE : ANIMATION DES SERVICES CLÉS D’UN CAREER CENTER : DÉLIVRER LES ATELIERS DE BASE</a:t>
            </a: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chemeClr val="lt1"/>
              </a:buClr>
              <a:buSzPts val="1600"/>
              <a:buFont typeface="Arial"/>
              <a:buNone/>
            </a:pPr>
            <a:r>
              <a:rPr lang="fr-FR" sz="1600" b="0" i="0" u="none" strike="noStrike" cap="none">
                <a:solidFill>
                  <a:schemeClr val="lt1"/>
                </a:solidFill>
                <a:latin typeface="Arial"/>
                <a:ea typeface="Arial"/>
                <a:cs typeface="Arial"/>
                <a:sym typeface="Arial"/>
              </a:rPr>
              <a:t>FDF BOOSTER MON CV</a:t>
            </a:r>
            <a:r>
              <a:rPr lang="fr-FR" sz="1600" b="0" i="0" u="none" strike="noStrike" cap="none">
                <a:solidFill>
                  <a:schemeClr val="lt1"/>
                </a:solidFill>
                <a:highlight>
                  <a:srgbClr val="FFFF00"/>
                </a:highlight>
                <a:latin typeface="Arial"/>
                <a:ea typeface="Arial"/>
                <a:cs typeface="Arial"/>
                <a:sym typeface="Arial"/>
              </a:rPr>
              <a:t> </a:t>
            </a:r>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highlight>
                <a:srgbClr val="FFFF00"/>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p:nvPr/>
        </p:nvSpPr>
        <p:spPr>
          <a:xfrm>
            <a:off x="403497" y="1201478"/>
            <a:ext cx="3996300" cy="3785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Vos coordonnés, y compris une adresse email appropriée</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Votre objectif ou déclaration introductive (optionnel)</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Votre formation</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Votre expérience professionnelle</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Vos compétences</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Vos centres d’intérêt et vos activités extra-scolaires</a:t>
            </a:r>
            <a:endParaRPr/>
          </a:p>
        </p:txBody>
      </p:sp>
      <p:sp>
        <p:nvSpPr>
          <p:cNvPr id="127" name="Google Shape;127;p21"/>
          <p:cNvSpPr txBox="1"/>
          <p:nvPr/>
        </p:nvSpPr>
        <p:spPr>
          <a:xfrm>
            <a:off x="169235" y="182262"/>
            <a:ext cx="43566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LES DIFFÉRENTES PARTIES DU CV :</a:t>
            </a:r>
            <a:endParaRPr sz="1800" b="0" i="0" u="none" strike="noStrike" cap="none">
              <a:solidFill>
                <a:srgbClr val="C00000"/>
              </a:solidFill>
              <a:latin typeface="Gill Sans"/>
              <a:ea typeface="Gill Sans"/>
              <a:cs typeface="Gill Sans"/>
              <a:sym typeface="Gill Sans"/>
            </a:endParaRPr>
          </a:p>
        </p:txBody>
      </p:sp>
      <p:pic>
        <p:nvPicPr>
          <p:cNvPr id="128" name="Google Shape;128;p21"/>
          <p:cNvPicPr preferRelativeResize="0"/>
          <p:nvPr/>
        </p:nvPicPr>
        <p:blipFill rotWithShape="1">
          <a:blip r:embed="rId3">
            <a:alphaModFix/>
          </a:blip>
          <a:srcRect/>
          <a:stretch/>
        </p:blipFill>
        <p:spPr>
          <a:xfrm>
            <a:off x="4814689" y="469897"/>
            <a:ext cx="3905249" cy="55245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FEDDF"/>
              </a:buClr>
              <a:buSzPts val="350"/>
              <a:buFont typeface="Arial"/>
              <a:buNone/>
            </a:pPr>
            <a:r>
              <a:rPr lang="fr-FR" sz="1400" b="0" i="0" u="none" strike="noStrike" cap="none">
                <a:solidFill>
                  <a:srgbClr val="EFEDDF"/>
                </a:solidFill>
                <a:latin typeface="Arial"/>
                <a:ea typeface="Arial"/>
                <a:cs typeface="Arial"/>
                <a:sym typeface="Arial"/>
              </a:rPr>
              <a:t>		</a:t>
            </a:r>
            <a:endParaRPr/>
          </a:p>
        </p:txBody>
      </p:sp>
      <p:sp>
        <p:nvSpPr>
          <p:cNvPr id="134" name="Google Shape;134;p22"/>
          <p:cNvSpPr txBox="1">
            <a:spLocks noGrp="1"/>
          </p:cNvSpPr>
          <p:nvPr>
            <p:ph type="body" idx="1"/>
          </p:nvPr>
        </p:nvSpPr>
        <p:spPr>
          <a:xfrm>
            <a:off x="517525" y="1012246"/>
            <a:ext cx="81090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Utilisez </a:t>
            </a:r>
            <a:r>
              <a:rPr lang="fr-FR" sz="2000">
                <a:solidFill>
                  <a:srgbClr val="17375E"/>
                </a:solidFill>
                <a:latin typeface="Cabin"/>
                <a:ea typeface="Cabin"/>
                <a:cs typeface="Cabin"/>
                <a:sym typeface="Cabin"/>
              </a:rPr>
              <a:t>des nom ou des verbes d’ac</a:t>
            </a:r>
            <a:r>
              <a:rPr lang="fr-FR" sz="2000" b="0" i="0" u="none" strike="noStrike" cap="none">
                <a:solidFill>
                  <a:srgbClr val="17375E"/>
                </a:solidFill>
                <a:latin typeface="Cabin"/>
                <a:ea typeface="Cabin"/>
                <a:cs typeface="Cabin"/>
                <a:sym typeface="Cabin"/>
              </a:rPr>
              <a:t>tion </a:t>
            </a:r>
            <a:r>
              <a:rPr lang="fr-FR" sz="2000">
                <a:solidFill>
                  <a:srgbClr val="17375E"/>
                </a:solidFill>
                <a:latin typeface="Cabin"/>
                <a:ea typeface="Cabin"/>
                <a:cs typeface="Cabin"/>
                <a:sym typeface="Cabin"/>
              </a:rPr>
              <a:t>(voir fiche CV)</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lvl="0" indent="-342900" algn="l" rtl="0">
              <a:lnSpc>
                <a:spcPct val="100000"/>
              </a:lnSpc>
              <a:spcBef>
                <a:spcPts val="0"/>
              </a:spcBef>
              <a:spcAft>
                <a:spcPts val="0"/>
              </a:spcAft>
              <a:buClr>
                <a:srgbClr val="244061"/>
              </a:buClr>
              <a:buSzPts val="2000"/>
              <a:buFont typeface="Arial"/>
              <a:buChar char="•"/>
            </a:pPr>
            <a:r>
              <a:rPr lang="fr-FR" sz="2000">
                <a:solidFill>
                  <a:srgbClr val="17375E"/>
                </a:solidFill>
                <a:latin typeface="Cabin"/>
                <a:ea typeface="Cabin"/>
                <a:cs typeface="Cabin"/>
                <a:sym typeface="Cabin"/>
              </a:rPr>
              <a:t>Conjuguez à l’infinitif, au présent ou au passé</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Évitez les phrases complètes, les pronoms (aucune déclaration « Je »), les articles</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Quantifiez si possible (si impressionnant) pour fournir un contexte</a:t>
            </a:r>
            <a:endParaRPr/>
          </a:p>
        </p:txBody>
      </p:sp>
      <p:sp>
        <p:nvSpPr>
          <p:cNvPr id="135" name="Google Shape;135;p22"/>
          <p:cNvSpPr txBox="1"/>
          <p:nvPr/>
        </p:nvSpPr>
        <p:spPr>
          <a:xfrm>
            <a:off x="344103" y="308307"/>
            <a:ext cx="4356482" cy="5806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LA LANGUE DU CV :</a:t>
            </a:r>
            <a:endParaRPr sz="1800" b="0" i="0" u="none" strike="noStrike" cap="none">
              <a:solidFill>
                <a:srgbClr val="C00000"/>
              </a:solidFill>
              <a:latin typeface="Gill Sans"/>
              <a:ea typeface="Gill Sans"/>
              <a:cs typeface="Gill Sans"/>
              <a:sym typeface="Gill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p:nvPr/>
        </p:nvSpPr>
        <p:spPr>
          <a:xfrm>
            <a:off x="344104" y="954775"/>
            <a:ext cx="4702940" cy="2585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Travaillez en groupe pour comparer les deux CV (utilisez la checklist dans la fiche du CV) </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2"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Quel CV pensez-vous être meilleur ?</a:t>
            </a:r>
            <a:endParaRPr sz="2000" b="0" i="0" u="none" strike="noStrike" cap="none">
              <a:solidFill>
                <a:srgbClr val="17375E"/>
              </a:solidFill>
              <a:latin typeface="Cabin"/>
              <a:ea typeface="Cabin"/>
              <a:cs typeface="Cabin"/>
              <a:sym typeface="Cabin"/>
            </a:endParaRPr>
          </a:p>
          <a:p>
            <a:pPr marL="342900" marR="0" lvl="2" indent="-342900" algn="l" rtl="0">
              <a:lnSpc>
                <a:spcPct val="100000"/>
              </a:lnSpc>
              <a:spcBef>
                <a:spcPts val="60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Qu'aimez-vous au sujet du meilleur CV ?</a:t>
            </a:r>
            <a:endParaRPr sz="2000" b="0" i="0" u="none" strike="noStrike" cap="none">
              <a:solidFill>
                <a:srgbClr val="17375E"/>
              </a:solidFill>
              <a:latin typeface="Cabin"/>
              <a:ea typeface="Cabin"/>
              <a:cs typeface="Cabin"/>
              <a:sym typeface="Cabin"/>
            </a:endParaRPr>
          </a:p>
          <a:p>
            <a:pPr marL="342900" marR="0" lvl="2" indent="-342900" algn="l" rtl="0">
              <a:lnSpc>
                <a:spcPct val="100000"/>
              </a:lnSpc>
              <a:spcBef>
                <a:spcPts val="60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Quels problèmes pouvez-vous identifier ?</a:t>
            </a:r>
            <a:endParaRPr sz="2000" b="0" i="0" u="none" strike="noStrike" cap="none">
              <a:solidFill>
                <a:srgbClr val="17375E"/>
              </a:solidFill>
              <a:latin typeface="Cabin"/>
              <a:ea typeface="Cabin"/>
              <a:cs typeface="Cabin"/>
              <a:sym typeface="Cabin"/>
            </a:endParaRPr>
          </a:p>
          <a:p>
            <a:pPr marL="342900" marR="0" lvl="2" indent="-342900" algn="l" rtl="0">
              <a:lnSpc>
                <a:spcPct val="100000"/>
              </a:lnSpc>
              <a:spcBef>
                <a:spcPts val="60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Comment les CV pourraient-ils être améliorés ?</a:t>
            </a: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60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Voyez-vous ces erreurs dans votre propre CV ?</a:t>
            </a:r>
            <a:endParaRPr sz="2000" b="0" i="0" u="none" strike="noStrike" cap="none">
              <a:solidFill>
                <a:srgbClr val="17375E"/>
              </a:solidFill>
              <a:latin typeface="Cabin"/>
              <a:ea typeface="Cabin"/>
              <a:cs typeface="Cabin"/>
              <a:sym typeface="Cabin"/>
            </a:endParaRPr>
          </a:p>
          <a:p>
            <a:pPr marL="914400" marR="0" lvl="2" indent="0" algn="l" rtl="0">
              <a:lnSpc>
                <a:spcPct val="100000"/>
              </a:lnSpc>
              <a:spcBef>
                <a:spcPts val="60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p:txBody>
      </p:sp>
      <p:pic>
        <p:nvPicPr>
          <p:cNvPr id="141" name="Google Shape;141;p23"/>
          <p:cNvPicPr preferRelativeResize="0"/>
          <p:nvPr/>
        </p:nvPicPr>
        <p:blipFill rotWithShape="1">
          <a:blip r:embed="rId3">
            <a:alphaModFix/>
          </a:blip>
          <a:srcRect/>
          <a:stretch/>
        </p:blipFill>
        <p:spPr>
          <a:xfrm rot="382593">
            <a:off x="5230911" y="954775"/>
            <a:ext cx="2505673" cy="3450635"/>
          </a:xfrm>
          <a:prstGeom prst="rect">
            <a:avLst/>
          </a:prstGeom>
          <a:noFill/>
          <a:ln>
            <a:noFill/>
          </a:ln>
        </p:spPr>
      </p:pic>
      <p:pic>
        <p:nvPicPr>
          <p:cNvPr id="142" name="Google Shape;142;p23"/>
          <p:cNvPicPr preferRelativeResize="0"/>
          <p:nvPr/>
        </p:nvPicPr>
        <p:blipFill rotWithShape="1">
          <a:blip r:embed="rId4">
            <a:alphaModFix/>
          </a:blip>
          <a:srcRect/>
          <a:stretch/>
        </p:blipFill>
        <p:spPr>
          <a:xfrm>
            <a:off x="5876260" y="1850308"/>
            <a:ext cx="3267739" cy="3840813"/>
          </a:xfrm>
          <a:prstGeom prst="rect">
            <a:avLst/>
          </a:prstGeom>
          <a:noFill/>
          <a:ln>
            <a:noFill/>
          </a:ln>
        </p:spPr>
      </p:pic>
      <p:pic>
        <p:nvPicPr>
          <p:cNvPr id="143" name="Google Shape;143;p23"/>
          <p:cNvPicPr preferRelativeResize="0"/>
          <p:nvPr/>
        </p:nvPicPr>
        <p:blipFill rotWithShape="1">
          <a:blip r:embed="rId5">
            <a:alphaModFix/>
          </a:blip>
          <a:srcRect l="25075" t="20446" r="44925"/>
          <a:stretch/>
        </p:blipFill>
        <p:spPr>
          <a:xfrm>
            <a:off x="5047044" y="2374708"/>
            <a:ext cx="2137016" cy="3012333"/>
          </a:xfrm>
          <a:prstGeom prst="rect">
            <a:avLst/>
          </a:prstGeom>
          <a:noFill/>
          <a:ln w="9525" cap="flat" cmpd="sng">
            <a:solidFill>
              <a:srgbClr val="D8D8D8"/>
            </a:solidFill>
            <a:prstDash val="solid"/>
            <a:round/>
            <a:headEnd type="none" w="sm" len="sm"/>
            <a:tailEnd type="none" w="sm" len="sm"/>
          </a:ln>
        </p:spPr>
      </p:pic>
      <p:sp>
        <p:nvSpPr>
          <p:cNvPr id="144" name="Google Shape;144;p23"/>
          <p:cNvSpPr txBox="1"/>
          <p:nvPr/>
        </p:nvSpPr>
        <p:spPr>
          <a:xfrm>
            <a:off x="344103" y="308307"/>
            <a:ext cx="4356600" cy="58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EXERCICE : COMPARER DEUX CVS</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p:nvPr/>
        </p:nvSpPr>
        <p:spPr>
          <a:xfrm>
            <a:off x="231164" y="358481"/>
            <a:ext cx="8496900" cy="304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UNE MACHINE POURRAIT-ELLE ÊTRE LA PREMIÈRE À ÉVALUER MON CV ?</a:t>
            </a:r>
            <a:endParaRPr sz="1800" b="0" i="0" u="none" strike="noStrike" cap="none">
              <a:solidFill>
                <a:srgbClr val="C00000"/>
              </a:solidFill>
              <a:latin typeface="Gill Sans"/>
              <a:ea typeface="Gill Sans"/>
              <a:cs typeface="Gill Sans"/>
              <a:sym typeface="Gill Sans"/>
            </a:endParaRPr>
          </a:p>
        </p:txBody>
      </p:sp>
      <p:pic>
        <p:nvPicPr>
          <p:cNvPr id="151" name="Google Shape;151;p24"/>
          <p:cNvPicPr preferRelativeResize="0"/>
          <p:nvPr/>
        </p:nvPicPr>
        <p:blipFill rotWithShape="1">
          <a:blip r:embed="rId3">
            <a:alphaModFix/>
          </a:blip>
          <a:srcRect/>
          <a:stretch/>
        </p:blipFill>
        <p:spPr>
          <a:xfrm>
            <a:off x="4676810" y="2079618"/>
            <a:ext cx="4051200" cy="2854800"/>
          </a:xfrm>
          <a:prstGeom prst="rect">
            <a:avLst/>
          </a:prstGeom>
          <a:noFill/>
          <a:ln>
            <a:noFill/>
          </a:ln>
        </p:spPr>
      </p:pic>
      <p:sp>
        <p:nvSpPr>
          <p:cNvPr id="152" name="Google Shape;152;p24"/>
          <p:cNvSpPr txBox="1"/>
          <p:nvPr/>
        </p:nvSpPr>
        <p:spPr>
          <a:xfrm>
            <a:off x="231175" y="1317459"/>
            <a:ext cx="4219500" cy="344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Lorsqu'un recruteur recherche des candidats, il peut utiliser un  logiciel de sélection de CV. </a:t>
            </a:r>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Le recruteur (personne)  peut donc ne pas regarder votre CV en premier ! </a:t>
            </a:r>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Votre CV doit donc reprendre les mots-clefs de l’annonce pour qu’il soit sélectionné par le logiciel.</a:t>
            </a: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Exemple : le titre ou la référence de l’annonce, le poste, les compétences...</a:t>
            </a:r>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p:nvPr/>
        </p:nvSpPr>
        <p:spPr>
          <a:xfrm>
            <a:off x="431539" y="491187"/>
            <a:ext cx="82089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EXERCICE : ANALYSER UNE ANNONCE DE RECRUTEMENT</a:t>
            </a:r>
            <a:r>
              <a:rPr lang="fr-FR" sz="1800" b="1" i="0" u="none" strike="noStrike" cap="none">
                <a:solidFill>
                  <a:srgbClr val="C00000"/>
                </a:solidFill>
                <a:latin typeface="Gill Sans"/>
                <a:ea typeface="Gill Sans"/>
                <a:cs typeface="Gill Sans"/>
                <a:sym typeface="Gill Sans"/>
              </a:rPr>
              <a:t> </a:t>
            </a:r>
            <a:endParaRPr/>
          </a:p>
        </p:txBody>
      </p:sp>
      <p:pic>
        <p:nvPicPr>
          <p:cNvPr id="159" name="Google Shape;159;p25"/>
          <p:cNvPicPr preferRelativeResize="0"/>
          <p:nvPr/>
        </p:nvPicPr>
        <p:blipFill rotWithShape="1">
          <a:blip r:embed="rId3">
            <a:alphaModFix/>
          </a:blip>
          <a:srcRect t="7999" r="56201" b="13501"/>
          <a:stretch/>
        </p:blipFill>
        <p:spPr>
          <a:xfrm>
            <a:off x="6316425" y="3166250"/>
            <a:ext cx="2324023" cy="2641724"/>
          </a:xfrm>
          <a:prstGeom prst="rect">
            <a:avLst/>
          </a:prstGeom>
          <a:noFill/>
          <a:ln>
            <a:noFill/>
          </a:ln>
        </p:spPr>
      </p:pic>
      <p:pic>
        <p:nvPicPr>
          <p:cNvPr id="160" name="Google Shape;160;p25"/>
          <p:cNvPicPr preferRelativeResize="0"/>
          <p:nvPr/>
        </p:nvPicPr>
        <p:blipFill rotWithShape="1">
          <a:blip r:embed="rId4">
            <a:alphaModFix/>
          </a:blip>
          <a:srcRect l="12080" t="35075" r="46390" b="23668"/>
          <a:stretch/>
        </p:blipFill>
        <p:spPr>
          <a:xfrm rot="-1791454">
            <a:off x="4514754" y="3520170"/>
            <a:ext cx="2647590" cy="1933882"/>
          </a:xfrm>
          <a:prstGeom prst="rect">
            <a:avLst/>
          </a:prstGeom>
          <a:noFill/>
          <a:ln>
            <a:noFill/>
          </a:ln>
        </p:spPr>
      </p:pic>
      <p:pic>
        <p:nvPicPr>
          <p:cNvPr id="161" name="Google Shape;161;p25"/>
          <p:cNvPicPr preferRelativeResize="0"/>
          <p:nvPr/>
        </p:nvPicPr>
        <p:blipFill rotWithShape="1">
          <a:blip r:embed="rId5">
            <a:alphaModFix/>
          </a:blip>
          <a:srcRect l="68931" t="45658" b="12716"/>
          <a:stretch/>
        </p:blipFill>
        <p:spPr>
          <a:xfrm rot="2266565">
            <a:off x="6051449" y="1552424"/>
            <a:ext cx="2746674" cy="2069024"/>
          </a:xfrm>
          <a:prstGeom prst="rect">
            <a:avLst/>
          </a:prstGeom>
          <a:noFill/>
          <a:ln>
            <a:noFill/>
          </a:ln>
        </p:spPr>
      </p:pic>
      <p:sp>
        <p:nvSpPr>
          <p:cNvPr id="162" name="Google Shape;162;p25"/>
          <p:cNvSpPr txBox="1"/>
          <p:nvPr/>
        </p:nvSpPr>
        <p:spPr>
          <a:xfrm>
            <a:off x="507349" y="2214400"/>
            <a:ext cx="4907100" cy="258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Travaillez en binômes pour faire cet exercice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p:nvPr/>
        </p:nvSpPr>
        <p:spPr>
          <a:xfrm>
            <a:off x="431539" y="980728"/>
            <a:ext cx="7992887" cy="37856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Un bon CV prend du temps et de l'effort</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Pensez à mettre en valeur toutes vos expériences</a:t>
            </a:r>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La qualité prime sur la quantité</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Seules les informations exactes et véridiques doivent être présentées</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Ciblez votre CV :  tâchez de connaître votre recruteur  afin de rédiger un CV qui lui correspond</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Soyez créatif sans vous éloigner des lignes directrices professionnelles</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Le CV peut toujours être amélioré</a:t>
            </a:r>
            <a:endParaRPr sz="2000" b="0" i="0" u="none" strike="noStrike" cap="none">
              <a:solidFill>
                <a:srgbClr val="17375E"/>
              </a:solidFill>
              <a:latin typeface="Cabin"/>
              <a:ea typeface="Cabin"/>
              <a:cs typeface="Cabin"/>
              <a:sym typeface="Cabin"/>
            </a:endParaRPr>
          </a:p>
        </p:txBody>
      </p:sp>
      <p:sp>
        <p:nvSpPr>
          <p:cNvPr id="168" name="Google Shape;168;p26"/>
          <p:cNvSpPr txBox="1"/>
          <p:nvPr/>
        </p:nvSpPr>
        <p:spPr>
          <a:xfrm>
            <a:off x="431539" y="491187"/>
            <a:ext cx="8208912" cy="7788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AVANT DE VOUS LANCER, RAPPELEZ-VOUS :</a:t>
            </a:r>
            <a:endParaRPr sz="1800" b="0" i="0" u="none" strike="noStrike" cap="none">
              <a:solidFill>
                <a:srgbClr val="C00000"/>
              </a:solidFill>
              <a:latin typeface="Gill Sans"/>
              <a:ea typeface="Gill Sans"/>
              <a:cs typeface="Gill Sans"/>
              <a:sym typeface="Gill Sans"/>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p:nvPr/>
        </p:nvSpPr>
        <p:spPr>
          <a:xfrm>
            <a:off x="431539" y="491187"/>
            <a:ext cx="82089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EXERCICE : REDIGEZ VOTRE PROPRE CV</a:t>
            </a:r>
            <a:endParaRPr/>
          </a:p>
        </p:txBody>
      </p:sp>
      <p:pic>
        <p:nvPicPr>
          <p:cNvPr id="175" name="Google Shape;175;p27"/>
          <p:cNvPicPr preferRelativeResize="0"/>
          <p:nvPr/>
        </p:nvPicPr>
        <p:blipFill rotWithShape="1">
          <a:blip r:embed="rId3">
            <a:alphaModFix/>
          </a:blip>
          <a:srcRect l="22504" t="16363" r="22913" b="18437"/>
          <a:stretch/>
        </p:blipFill>
        <p:spPr>
          <a:xfrm>
            <a:off x="431550" y="1749501"/>
            <a:ext cx="4494925" cy="3866350"/>
          </a:xfrm>
          <a:prstGeom prst="rect">
            <a:avLst/>
          </a:prstGeom>
          <a:noFill/>
          <a:ln>
            <a:noFill/>
          </a:ln>
        </p:spPr>
      </p:pic>
      <p:pic>
        <p:nvPicPr>
          <p:cNvPr id="176" name="Google Shape;176;p27"/>
          <p:cNvPicPr preferRelativeResize="0"/>
          <p:nvPr/>
        </p:nvPicPr>
        <p:blipFill rotWithShape="1">
          <a:blip r:embed="rId4">
            <a:alphaModFix/>
          </a:blip>
          <a:srcRect/>
          <a:stretch/>
        </p:blipFill>
        <p:spPr>
          <a:xfrm>
            <a:off x="5050275" y="734862"/>
            <a:ext cx="3905100" cy="502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p:nvPr/>
        </p:nvSpPr>
        <p:spPr>
          <a:xfrm>
            <a:off x="447187" y="1009504"/>
            <a:ext cx="7992887" cy="37856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Insistez sur vos qualités les plus importantes, vos points forts, et vos compétences en relation avec le poste</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Insistez sur vos réalisations au lieu de vous contenter d’énumérer vos responsabilités</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Barrez les informations superflues</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Essayez de vous en tenir à une seule page</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Essayez de le rendre attrayant et authentique</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Pensez à la mise en page</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Utiliser une photo professionnelle </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Continuez à le mettre à jour et de l'affiner</a:t>
            </a:r>
            <a:endParaRPr/>
          </a:p>
          <a:p>
            <a:pPr marL="342900" marR="0" lvl="0" indent="-342900" algn="l" rtl="0">
              <a:lnSpc>
                <a:spcPct val="100000"/>
              </a:lnSpc>
              <a:spcBef>
                <a:spcPts val="0"/>
              </a:spcBef>
              <a:spcAft>
                <a:spcPts val="0"/>
              </a:spcAft>
              <a:buClr>
                <a:srgbClr val="244061"/>
              </a:buClr>
              <a:buSzPts val="1000"/>
              <a:buFont typeface="Arial"/>
              <a:buNone/>
            </a:pPr>
            <a:endParaRPr sz="1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Lire et relire, pour éviter toute erreur potentielle</a:t>
            </a:r>
            <a:endParaRPr/>
          </a:p>
        </p:txBody>
      </p:sp>
      <p:sp>
        <p:nvSpPr>
          <p:cNvPr id="182" name="Google Shape;182;p28"/>
          <p:cNvSpPr txBox="1"/>
          <p:nvPr/>
        </p:nvSpPr>
        <p:spPr>
          <a:xfrm>
            <a:off x="323527" y="491187"/>
            <a:ext cx="8208912" cy="830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A FAIRE :</a:t>
            </a:r>
            <a:r>
              <a:rPr lang="fr-FR" sz="1800" b="1" i="0" u="none" strike="noStrike" cap="none">
                <a:solidFill>
                  <a:srgbClr val="C00000"/>
                </a:solidFill>
                <a:latin typeface="Gill Sans"/>
                <a:ea typeface="Gill Sans"/>
                <a:cs typeface="Gill Sans"/>
                <a:sym typeface="Gill Sans"/>
              </a:rPr>
              <a:t> </a:t>
            </a: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p:nvPr/>
        </p:nvSpPr>
        <p:spPr>
          <a:xfrm>
            <a:off x="488216" y="548075"/>
            <a:ext cx="5904656" cy="830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QUESTIONS ?</a:t>
            </a:r>
            <a:endParaRPr/>
          </a:p>
        </p:txBody>
      </p:sp>
      <p:pic>
        <p:nvPicPr>
          <p:cNvPr id="188" name="Google Shape;188;p29"/>
          <p:cNvPicPr preferRelativeResize="0"/>
          <p:nvPr/>
        </p:nvPicPr>
        <p:blipFill rotWithShape="1">
          <a:blip r:embed="rId3">
            <a:alphaModFix/>
          </a:blip>
          <a:srcRect/>
          <a:stretch/>
        </p:blipFill>
        <p:spPr>
          <a:xfrm>
            <a:off x="1454726" y="1293091"/>
            <a:ext cx="6165272" cy="4283362"/>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p:nvPr/>
        </p:nvSpPr>
        <p:spPr>
          <a:xfrm>
            <a:off x="901700" y="2791663"/>
            <a:ext cx="7340600" cy="6500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Arial"/>
              <a:buNone/>
            </a:pPr>
            <a:r>
              <a:rPr lang="fr-FR" sz="2400" b="0" i="0" u="none" strike="noStrike" cap="none">
                <a:solidFill>
                  <a:srgbClr val="FFFFFF"/>
                </a:solidFill>
                <a:latin typeface="Arial"/>
                <a:ea typeface="Arial"/>
                <a:cs typeface="Arial"/>
                <a:sym typeface="Arial"/>
              </a:rPr>
              <a:t>MERCI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11150" y="958850"/>
            <a:ext cx="2616200" cy="720724"/>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ENGAGEMENT</a:t>
            </a:r>
            <a:endParaRPr/>
          </a:p>
        </p:txBody>
      </p:sp>
      <p:sp>
        <p:nvSpPr>
          <p:cNvPr id="55" name="Google Shape;55;p13"/>
          <p:cNvSpPr/>
          <p:nvPr/>
        </p:nvSpPr>
        <p:spPr>
          <a:xfrm>
            <a:off x="311150" y="1987550"/>
            <a:ext cx="2616200" cy="720724"/>
          </a:xfrm>
          <a:prstGeom prst="roundRect">
            <a:avLst>
              <a:gd name="adj" fmla="val 16667"/>
            </a:avLst>
          </a:prstGeom>
          <a:solidFill>
            <a:srgbClr val="833E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RESPECT</a:t>
            </a:r>
            <a:endParaRPr/>
          </a:p>
        </p:txBody>
      </p:sp>
      <p:sp>
        <p:nvSpPr>
          <p:cNvPr id="56" name="Google Shape;56;p13"/>
          <p:cNvSpPr/>
          <p:nvPr/>
        </p:nvSpPr>
        <p:spPr>
          <a:xfrm>
            <a:off x="311150" y="3016250"/>
            <a:ext cx="2616200" cy="720724"/>
          </a:xfrm>
          <a:prstGeom prst="roundRect">
            <a:avLst>
              <a:gd name="adj" fmla="val 16667"/>
            </a:avLst>
          </a:prstGeom>
          <a:solidFill>
            <a:srgbClr val="1DB8D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COMMUNICATION POSITIVE</a:t>
            </a:r>
            <a:endParaRPr/>
          </a:p>
        </p:txBody>
      </p:sp>
      <p:sp>
        <p:nvSpPr>
          <p:cNvPr id="57" name="Google Shape;57;p13"/>
          <p:cNvSpPr/>
          <p:nvPr/>
        </p:nvSpPr>
        <p:spPr>
          <a:xfrm>
            <a:off x="311150" y="4044950"/>
            <a:ext cx="2616200" cy="720724"/>
          </a:xfrm>
          <a:prstGeom prst="roundRect">
            <a:avLst>
              <a:gd name="adj" fmla="val 16667"/>
            </a:avLst>
          </a:prstGeom>
          <a:solidFill>
            <a:srgbClr val="FC8A0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PROFESSIONNALISME</a:t>
            </a:r>
            <a:endParaRPr sz="1100" b="0" i="0" u="none" strike="noStrike" cap="none">
              <a:solidFill>
                <a:srgbClr val="FFFFFF"/>
              </a:solidFill>
              <a:latin typeface="Arial"/>
              <a:ea typeface="Arial"/>
              <a:cs typeface="Arial"/>
              <a:sym typeface="Arial"/>
            </a:endParaRPr>
          </a:p>
        </p:txBody>
      </p:sp>
      <p:sp>
        <p:nvSpPr>
          <p:cNvPr id="58" name="Google Shape;58;p13"/>
          <p:cNvSpPr/>
          <p:nvPr/>
        </p:nvSpPr>
        <p:spPr>
          <a:xfrm>
            <a:off x="3233738" y="958850"/>
            <a:ext cx="5489574" cy="720724"/>
          </a:xfrm>
          <a:prstGeom prst="roundRect">
            <a:avLst>
              <a:gd name="adj" fmla="val 16667"/>
            </a:avLst>
          </a:prstGeom>
          <a:noFill/>
          <a:ln w="9525" cap="flat" cmpd="sng">
            <a:solidFill>
              <a:srgbClr val="C0504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A6C"/>
              </a:buClr>
              <a:buSzPts val="300"/>
              <a:buFont typeface="Arial"/>
              <a:buNone/>
            </a:pPr>
            <a:r>
              <a:rPr lang="fr-FR" sz="1200" b="0" i="0" u="none" strike="noStrike" cap="none">
                <a:solidFill>
                  <a:srgbClr val="002A6C"/>
                </a:solidFill>
                <a:latin typeface="Arial"/>
                <a:ea typeface="Arial"/>
                <a:cs typeface="Arial"/>
                <a:sym typeface="Arial"/>
              </a:rPr>
              <a:t>S’engager activement dans toutes les activités et discussions </a:t>
            </a:r>
            <a:endParaRPr/>
          </a:p>
        </p:txBody>
      </p:sp>
      <p:sp>
        <p:nvSpPr>
          <p:cNvPr id="59" name="Google Shape;59;p13"/>
          <p:cNvSpPr/>
          <p:nvPr/>
        </p:nvSpPr>
        <p:spPr>
          <a:xfrm>
            <a:off x="3248025" y="1989138"/>
            <a:ext cx="5487988" cy="720724"/>
          </a:xfrm>
          <a:prstGeom prst="roundRect">
            <a:avLst>
              <a:gd name="adj" fmla="val 16667"/>
            </a:avLst>
          </a:prstGeom>
          <a:noFill/>
          <a:ln w="9525" cap="flat" cmpd="sng">
            <a:solidFill>
              <a:srgbClr val="833E9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Se respecter soi-même et respecter les autres. </a:t>
            </a:r>
            <a:endParaRPr/>
          </a:p>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Etre attentif aux feedbacks des autres</a:t>
            </a:r>
            <a:endParaRPr/>
          </a:p>
        </p:txBody>
      </p:sp>
      <p:sp>
        <p:nvSpPr>
          <p:cNvPr id="60" name="Google Shape;60;p13"/>
          <p:cNvSpPr/>
          <p:nvPr/>
        </p:nvSpPr>
        <p:spPr>
          <a:xfrm>
            <a:off x="3248025" y="3016250"/>
            <a:ext cx="5487988" cy="720724"/>
          </a:xfrm>
          <a:prstGeom prst="roundRect">
            <a:avLst>
              <a:gd name="adj" fmla="val 16667"/>
            </a:avLst>
          </a:prstGeom>
          <a:noFill/>
          <a:ln w="9525" cap="flat" cmpd="sng">
            <a:solidFill>
              <a:srgbClr val="1DB8D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Ecouter les autres et éviter les jugements de valeurs. </a:t>
            </a:r>
            <a:endParaRPr/>
          </a:p>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Participer et prendre la parole.</a:t>
            </a:r>
            <a:endParaRPr/>
          </a:p>
        </p:txBody>
      </p:sp>
      <p:sp>
        <p:nvSpPr>
          <p:cNvPr id="61" name="Google Shape;61;p13"/>
          <p:cNvSpPr/>
          <p:nvPr/>
        </p:nvSpPr>
        <p:spPr>
          <a:xfrm>
            <a:off x="3248025" y="4044950"/>
            <a:ext cx="5487988" cy="720724"/>
          </a:xfrm>
          <a:prstGeom prst="roundRect">
            <a:avLst>
              <a:gd name="adj" fmla="val 16667"/>
            </a:avLst>
          </a:prstGeom>
          <a:noFill/>
          <a:ln w="9525" cap="flat" cmpd="sng">
            <a:solidFill>
              <a:srgbClr val="FC8A0E"/>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Se comporter comme si vous étiez au travail. </a:t>
            </a:r>
            <a:endParaRPr/>
          </a:p>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Etre à l’heure et éteindre votre téléphone portable.</a:t>
            </a:r>
            <a:endParaRPr/>
          </a:p>
        </p:txBody>
      </p:sp>
      <p:sp>
        <p:nvSpPr>
          <p:cNvPr id="62" name="Google Shape;62;p13"/>
          <p:cNvSpPr txBox="1"/>
          <p:nvPr/>
        </p:nvSpPr>
        <p:spPr>
          <a:xfrm>
            <a:off x="260350" y="309562"/>
            <a:ext cx="7340600" cy="6492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Arial"/>
              <a:buNone/>
            </a:pPr>
            <a:r>
              <a:rPr lang="fr-FR" sz="1800" b="0" i="0" u="none" strike="noStrike" cap="none">
                <a:solidFill>
                  <a:srgbClr val="C2113A"/>
                </a:solidFill>
                <a:latin typeface="Arial"/>
                <a:ea typeface="Arial"/>
                <a:cs typeface="Arial"/>
                <a:sym typeface="Arial"/>
              </a:rPr>
              <a:t>RÈGLES DE FONCTIONNEMENT PENDANT LA FORMATION</a:t>
            </a:r>
            <a:endParaRPr/>
          </a:p>
        </p:txBody>
      </p:sp>
      <p:sp>
        <p:nvSpPr>
          <p:cNvPr id="63" name="Google Shape;63;p13"/>
          <p:cNvSpPr/>
          <p:nvPr/>
        </p:nvSpPr>
        <p:spPr>
          <a:xfrm>
            <a:off x="323850" y="5100637"/>
            <a:ext cx="2616200" cy="719136"/>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APPRENTISSAGE</a:t>
            </a:r>
            <a:endParaRPr/>
          </a:p>
        </p:txBody>
      </p:sp>
      <p:sp>
        <p:nvSpPr>
          <p:cNvPr id="64" name="Google Shape;64;p13"/>
          <p:cNvSpPr/>
          <p:nvPr/>
        </p:nvSpPr>
        <p:spPr>
          <a:xfrm>
            <a:off x="3246438" y="5100637"/>
            <a:ext cx="5489574" cy="719136"/>
          </a:xfrm>
          <a:prstGeom prst="roundRect">
            <a:avLst>
              <a:gd name="adj" fmla="val 16667"/>
            </a:avLst>
          </a:prstGeom>
          <a:noFill/>
          <a:ln w="9525" cap="flat" cmpd="sng">
            <a:solidFill>
              <a:srgbClr val="C0504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A6C"/>
              </a:buClr>
              <a:buSzPts val="300"/>
              <a:buFont typeface="Arial"/>
              <a:buNone/>
            </a:pPr>
            <a:r>
              <a:rPr lang="fr-FR" sz="1200" b="0" i="0" u="none" strike="noStrike" cap="none">
                <a:solidFill>
                  <a:srgbClr val="002A6C"/>
                </a:solidFill>
                <a:latin typeface="Arial"/>
                <a:ea typeface="Arial"/>
                <a:cs typeface="Arial"/>
                <a:sym typeface="Arial"/>
              </a:rPr>
              <a:t>Apprendre et poser des questions pour clarifier votre compréhension.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OBJECTIFS D’APPRENTISSAGE</a:t>
            </a:r>
            <a:endParaRPr/>
          </a:p>
        </p:txBody>
      </p:sp>
      <p:sp>
        <p:nvSpPr>
          <p:cNvPr id="71" name="Google Shape;71;p14"/>
          <p:cNvSpPr txBox="1"/>
          <p:nvPr/>
        </p:nvSpPr>
        <p:spPr>
          <a:xfrm>
            <a:off x="179511" y="1484783"/>
            <a:ext cx="5897356" cy="46782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Comprendre le but d'un CV</a:t>
            </a:r>
            <a:endParaRPr/>
          </a:p>
          <a:p>
            <a:pPr marL="285750" marR="0" lvl="0" indent="-285750" algn="l" rtl="0">
              <a:lnSpc>
                <a:spcPct val="100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Comprendre ce que les employeurs recherchent dans un CV</a:t>
            </a:r>
            <a:endParaRPr/>
          </a:p>
          <a:p>
            <a:pPr marL="285750" marR="0" lvl="0" indent="-285750" algn="l" rtl="0">
              <a:lnSpc>
                <a:spcPct val="100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Savoir analyser une annonce</a:t>
            </a:r>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Avoir des outils pour rédiger et améliorer son CV</a:t>
            </a:r>
            <a:endParaRPr/>
          </a:p>
          <a:p>
            <a:pPr marL="285750" marR="0" lvl="0" indent="-285750" algn="l" rtl="0">
              <a:lnSpc>
                <a:spcPct val="100000"/>
              </a:lnSpc>
              <a:spcBef>
                <a:spcPts val="0"/>
              </a:spcBef>
              <a:spcAft>
                <a:spcPts val="0"/>
              </a:spcAft>
              <a:buClr>
                <a:srgbClr val="000000"/>
              </a:buClr>
              <a:buSzPts val="1600"/>
              <a:buFont typeface="Arial"/>
              <a:buNone/>
            </a:pPr>
            <a:endParaRPr sz="16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17375E"/>
              </a:buClr>
              <a:buSzPts val="400"/>
              <a:buFont typeface="Cabin"/>
              <a:buNone/>
            </a:pPr>
            <a:br>
              <a:rPr lang="fr-FR" sz="1600" b="0" i="0" u="none" strike="noStrike" cap="none">
                <a:solidFill>
                  <a:srgbClr val="17375E"/>
                </a:solidFill>
                <a:latin typeface="Cabin"/>
                <a:ea typeface="Cabin"/>
                <a:cs typeface="Cabin"/>
                <a:sym typeface="Cabin"/>
              </a:rPr>
            </a:br>
            <a:endParaRPr sz="16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14"/>
          <p:cNvPicPr preferRelativeResize="0"/>
          <p:nvPr/>
        </p:nvPicPr>
        <p:blipFill rotWithShape="1">
          <a:blip r:embed="rId3">
            <a:alphaModFix/>
          </a:blip>
          <a:srcRect/>
          <a:stretch/>
        </p:blipFill>
        <p:spPr>
          <a:xfrm>
            <a:off x="6076875" y="2564900"/>
            <a:ext cx="3067200" cy="343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p:nvPr/>
        </p:nvSpPr>
        <p:spPr>
          <a:xfrm>
            <a:off x="488874" y="1036426"/>
            <a:ext cx="4578424"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Le CV est :</a:t>
            </a: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Un outil de marketing</a:t>
            </a:r>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Une publicité pour votre formation, expérience professionnelle, compétences et potentiel</a:t>
            </a:r>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Devrait donner envie au lecteur de vous rencontrer</a:t>
            </a:r>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Un document qui peut également être utilisé pour se préparer à un entretien</a:t>
            </a:r>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Un document très important !</a:t>
            </a: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p:txBody>
      </p:sp>
      <p:pic>
        <p:nvPicPr>
          <p:cNvPr id="78" name="Google Shape;78;p15"/>
          <p:cNvPicPr preferRelativeResize="0"/>
          <p:nvPr/>
        </p:nvPicPr>
        <p:blipFill rotWithShape="1">
          <a:blip r:embed="rId3">
            <a:alphaModFix/>
          </a:blip>
          <a:srcRect/>
          <a:stretch/>
        </p:blipFill>
        <p:spPr>
          <a:xfrm>
            <a:off x="5759857" y="1446387"/>
            <a:ext cx="2505075" cy="3447942"/>
          </a:xfrm>
          <a:prstGeom prst="rect">
            <a:avLst/>
          </a:prstGeom>
          <a:noFill/>
          <a:ln>
            <a:noFill/>
          </a:ln>
        </p:spPr>
      </p:pic>
      <p:sp>
        <p:nvSpPr>
          <p:cNvPr id="79" name="Google Shape;79;p15"/>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QU'EST-CE QU'UN CV ?</a:t>
            </a:r>
            <a:endParaRPr sz="1800" b="0" i="0" u="none" strike="noStrike" cap="none">
              <a:solidFill>
                <a:srgbClr val="C2113A"/>
              </a:solidFill>
              <a:latin typeface="Gill Sans"/>
              <a:ea typeface="Gill Sans"/>
              <a:cs typeface="Gill Sans"/>
              <a:sym typeface="Gill Sans"/>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p:nvPr/>
        </p:nvSpPr>
        <p:spPr>
          <a:xfrm>
            <a:off x="231164" y="358481"/>
            <a:ext cx="8496944" cy="7060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COMBIEN DE TEMPS LES RECRUTEURS PASSENT-ILS À L’EXAMEN D’UN CV ?</a:t>
            </a:r>
            <a:endParaRPr sz="1800" b="0" i="0" u="none" strike="noStrike" cap="none">
              <a:solidFill>
                <a:srgbClr val="C00000"/>
              </a:solidFill>
              <a:latin typeface="Gill Sans"/>
              <a:ea typeface="Gill Sans"/>
              <a:cs typeface="Gill Sans"/>
              <a:sym typeface="Gill Sans"/>
            </a:endParaRPr>
          </a:p>
        </p:txBody>
      </p:sp>
      <p:pic>
        <p:nvPicPr>
          <p:cNvPr id="86" name="Google Shape;86;p16"/>
          <p:cNvPicPr preferRelativeResize="0"/>
          <p:nvPr/>
        </p:nvPicPr>
        <p:blipFill rotWithShape="1">
          <a:blip r:embed="rId3">
            <a:alphaModFix/>
          </a:blip>
          <a:srcRect/>
          <a:stretch/>
        </p:blipFill>
        <p:spPr>
          <a:xfrm>
            <a:off x="5026535" y="1454408"/>
            <a:ext cx="3078137" cy="3769482"/>
          </a:xfrm>
          <a:prstGeom prst="rect">
            <a:avLst/>
          </a:prstGeom>
          <a:noFill/>
          <a:ln>
            <a:noFill/>
          </a:ln>
        </p:spPr>
      </p:pic>
      <p:sp>
        <p:nvSpPr>
          <p:cNvPr id="87" name="Google Shape;87;p16"/>
          <p:cNvSpPr txBox="1"/>
          <p:nvPr/>
        </p:nvSpPr>
        <p:spPr>
          <a:xfrm>
            <a:off x="488874" y="1773406"/>
            <a:ext cx="4578424" cy="267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Entre 10 et 15 secondes !!</a:t>
            </a: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L'employeur doit pouvoir rapidement trouver l'information dont il a  besoin</a:t>
            </a:r>
            <a:endParaRPr/>
          </a:p>
          <a:p>
            <a:pPr marL="0" marR="0" lvl="0" indent="0" algn="l" rtl="0">
              <a:lnSpc>
                <a:spcPct val="100000"/>
              </a:lnSpc>
              <a:spcBef>
                <a:spcPts val="0"/>
              </a:spcBef>
              <a:spcAft>
                <a:spcPts val="0"/>
              </a:spcAft>
              <a:buClr>
                <a:srgbClr val="244061"/>
              </a:buClr>
              <a:buSzPts val="500"/>
              <a:buFont typeface="Cabin"/>
              <a:buNone/>
            </a:pPr>
            <a:r>
              <a:rPr lang="fr-FR" sz="2000" b="0" i="0" u="none" strike="noStrike" cap="none">
                <a:solidFill>
                  <a:srgbClr val="17375E"/>
                </a:solidFill>
                <a:latin typeface="Cabin"/>
                <a:ea typeface="Cabin"/>
                <a:cs typeface="Cabin"/>
                <a:sym typeface="Cabin"/>
              </a:rPr>
              <a:t> </a:t>
            </a:r>
            <a:endParaRPr/>
          </a:p>
          <a:p>
            <a:pPr marL="285750" marR="0" lvl="0" indent="-28575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3">
            <a:alphaModFix/>
          </a:blip>
          <a:srcRect/>
          <a:stretch/>
        </p:blipFill>
        <p:spPr>
          <a:xfrm>
            <a:off x="1471162" y="1835982"/>
            <a:ext cx="1179677" cy="2857747"/>
          </a:xfrm>
          <a:prstGeom prst="rect">
            <a:avLst/>
          </a:prstGeom>
          <a:noFill/>
          <a:ln>
            <a:noFill/>
          </a:ln>
        </p:spPr>
      </p:pic>
      <p:pic>
        <p:nvPicPr>
          <p:cNvPr id="93" name="Google Shape;93;p17"/>
          <p:cNvPicPr preferRelativeResize="0"/>
          <p:nvPr/>
        </p:nvPicPr>
        <p:blipFill rotWithShape="1">
          <a:blip r:embed="rId4">
            <a:alphaModFix/>
          </a:blip>
          <a:srcRect/>
          <a:stretch/>
        </p:blipFill>
        <p:spPr>
          <a:xfrm>
            <a:off x="3700176" y="2134086"/>
            <a:ext cx="1666875" cy="2156935"/>
          </a:xfrm>
          <a:prstGeom prst="rect">
            <a:avLst/>
          </a:prstGeom>
          <a:solidFill>
            <a:srgbClr val="ECECEC"/>
          </a:solidFill>
          <a:ln w="88900" cap="sq" cmpd="sng">
            <a:solidFill>
              <a:srgbClr val="FFFFFF"/>
            </a:solidFill>
            <a:prstDash val="solid"/>
            <a:miter lim="8000"/>
            <a:headEnd type="none" w="sm" len="sm"/>
            <a:tailEnd type="none" w="sm" len="sm"/>
          </a:ln>
        </p:spPr>
      </p:pic>
      <p:pic>
        <p:nvPicPr>
          <p:cNvPr id="94" name="Google Shape;94;p17"/>
          <p:cNvPicPr preferRelativeResize="0"/>
          <p:nvPr/>
        </p:nvPicPr>
        <p:blipFill rotWithShape="1">
          <a:blip r:embed="rId5">
            <a:alphaModFix/>
          </a:blip>
          <a:srcRect/>
          <a:stretch/>
        </p:blipFill>
        <p:spPr>
          <a:xfrm>
            <a:off x="6535067" y="2005159"/>
            <a:ext cx="1340015" cy="2688569"/>
          </a:xfrm>
          <a:prstGeom prst="rect">
            <a:avLst/>
          </a:prstGeom>
          <a:noFill/>
          <a:ln>
            <a:noFill/>
          </a:ln>
        </p:spPr>
      </p:pic>
      <p:sp>
        <p:nvSpPr>
          <p:cNvPr id="95" name="Google Shape;95;p17"/>
          <p:cNvSpPr txBox="1"/>
          <p:nvPr/>
        </p:nvSpPr>
        <p:spPr>
          <a:xfrm>
            <a:off x="1235934" y="414427"/>
            <a:ext cx="8208912" cy="18466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EST-CE QUE VOUS COMMUNIQUEZ EFFICACEMENT ?</a:t>
            </a:r>
            <a:endParaRPr sz="1800" b="0" i="0" u="none" strike="noStrike" cap="none">
              <a:solidFill>
                <a:srgbClr val="C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6" name="Google Shape;96;p17"/>
          <p:cNvPicPr preferRelativeResize="0"/>
          <p:nvPr/>
        </p:nvPicPr>
        <p:blipFill rotWithShape="1">
          <a:blip r:embed="rId6">
            <a:alphaModFix/>
          </a:blip>
          <a:srcRect/>
          <a:stretch/>
        </p:blipFill>
        <p:spPr>
          <a:xfrm>
            <a:off x="2650839" y="2974918"/>
            <a:ext cx="1049337" cy="695325"/>
          </a:xfrm>
          <a:prstGeom prst="rect">
            <a:avLst/>
          </a:prstGeom>
          <a:noFill/>
          <a:ln>
            <a:noFill/>
          </a:ln>
        </p:spPr>
      </p:pic>
      <p:pic>
        <p:nvPicPr>
          <p:cNvPr id="97" name="Google Shape;97;p17"/>
          <p:cNvPicPr preferRelativeResize="0"/>
          <p:nvPr/>
        </p:nvPicPr>
        <p:blipFill rotWithShape="1">
          <a:blip r:embed="rId6">
            <a:alphaModFix/>
          </a:blip>
          <a:srcRect/>
          <a:stretch/>
        </p:blipFill>
        <p:spPr>
          <a:xfrm>
            <a:off x="5485730" y="2974918"/>
            <a:ext cx="1049337" cy="69532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a:stretch/>
        </p:blipFill>
        <p:spPr>
          <a:xfrm>
            <a:off x="1442045" y="427218"/>
            <a:ext cx="781239" cy="1798412"/>
          </a:xfrm>
          <a:prstGeom prst="rect">
            <a:avLst/>
          </a:prstGeom>
          <a:noFill/>
          <a:ln>
            <a:noFill/>
          </a:ln>
        </p:spPr>
      </p:pic>
      <p:pic>
        <p:nvPicPr>
          <p:cNvPr id="103" name="Google Shape;103;p18"/>
          <p:cNvPicPr preferRelativeResize="0"/>
          <p:nvPr/>
        </p:nvPicPr>
        <p:blipFill rotWithShape="1">
          <a:blip r:embed="rId4">
            <a:alphaModFix/>
          </a:blip>
          <a:srcRect/>
          <a:stretch/>
        </p:blipFill>
        <p:spPr>
          <a:xfrm>
            <a:off x="3871080" y="427218"/>
            <a:ext cx="1435743" cy="1781302"/>
          </a:xfrm>
          <a:prstGeom prst="rect">
            <a:avLst/>
          </a:prstGeom>
          <a:solidFill>
            <a:srgbClr val="ECECEC"/>
          </a:solidFill>
          <a:ln w="88900" cap="sq" cmpd="sng">
            <a:solidFill>
              <a:srgbClr val="FFFFFF"/>
            </a:solidFill>
            <a:prstDash val="solid"/>
            <a:miter lim="8000"/>
            <a:headEnd type="none" w="sm" len="sm"/>
            <a:tailEnd type="none" w="sm" len="sm"/>
          </a:ln>
        </p:spPr>
      </p:pic>
      <p:pic>
        <p:nvPicPr>
          <p:cNvPr id="104" name="Google Shape;104;p18"/>
          <p:cNvPicPr preferRelativeResize="0"/>
          <p:nvPr/>
        </p:nvPicPr>
        <p:blipFill rotWithShape="1">
          <a:blip r:embed="rId5">
            <a:alphaModFix/>
          </a:blip>
          <a:srcRect/>
          <a:stretch/>
        </p:blipFill>
        <p:spPr>
          <a:xfrm>
            <a:off x="6954618" y="533683"/>
            <a:ext cx="887423" cy="1691946"/>
          </a:xfrm>
          <a:prstGeom prst="rect">
            <a:avLst/>
          </a:prstGeom>
          <a:noFill/>
          <a:ln>
            <a:noFill/>
          </a:ln>
        </p:spPr>
      </p:pic>
      <p:sp>
        <p:nvSpPr>
          <p:cNvPr id="105" name="Google Shape;105;p18"/>
          <p:cNvSpPr txBox="1"/>
          <p:nvPr/>
        </p:nvSpPr>
        <p:spPr>
          <a:xfrm>
            <a:off x="299885" y="2319828"/>
            <a:ext cx="4190228" cy="36578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7375E"/>
              </a:buClr>
              <a:buSzPts val="450"/>
              <a:buFont typeface="Cabin"/>
              <a:buNone/>
            </a:pPr>
            <a:r>
              <a:rPr lang="fr-FR" sz="1800" b="0" i="0" u="none" strike="noStrike" cap="none">
                <a:solidFill>
                  <a:srgbClr val="17375E"/>
                </a:solidFill>
                <a:latin typeface="Cabin"/>
                <a:ea typeface="Cabin"/>
                <a:cs typeface="Cabin"/>
                <a:sym typeface="Cabin"/>
              </a:rPr>
              <a:t>VOUS</a:t>
            </a:r>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Vos descriptifs ne correspondent pas à ce que vous avez réellement fait</a:t>
            </a:r>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Vous décrivez les tâches mais ne démontrez pas vos compétences</a:t>
            </a:r>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Le lecteur ne comprend pas le contexte</a:t>
            </a:r>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Votre langage est problématique (manque de clarté, trop de jargon, trop de détails inutiles)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06" name="Google Shape;106;p18"/>
          <p:cNvPicPr preferRelativeResize="0"/>
          <p:nvPr/>
        </p:nvPicPr>
        <p:blipFill rotWithShape="1">
          <a:blip r:embed="rId6">
            <a:alphaModFix/>
          </a:blip>
          <a:srcRect/>
          <a:stretch/>
        </p:blipFill>
        <p:spPr>
          <a:xfrm>
            <a:off x="2503216" y="1092729"/>
            <a:ext cx="694922" cy="437575"/>
          </a:xfrm>
          <a:prstGeom prst="rect">
            <a:avLst/>
          </a:prstGeom>
          <a:noFill/>
          <a:ln>
            <a:noFill/>
          </a:ln>
        </p:spPr>
      </p:pic>
      <p:pic>
        <p:nvPicPr>
          <p:cNvPr id="107" name="Google Shape;107;p18"/>
          <p:cNvPicPr preferRelativeResize="0"/>
          <p:nvPr/>
        </p:nvPicPr>
        <p:blipFill rotWithShape="1">
          <a:blip r:embed="rId6">
            <a:alphaModFix/>
          </a:blip>
          <a:srcRect/>
          <a:stretch/>
        </p:blipFill>
        <p:spPr>
          <a:xfrm>
            <a:off x="5979766" y="1046651"/>
            <a:ext cx="694922" cy="437575"/>
          </a:xfrm>
          <a:prstGeom prst="rect">
            <a:avLst/>
          </a:prstGeom>
          <a:noFill/>
          <a:ln>
            <a:noFill/>
          </a:ln>
        </p:spPr>
      </p:pic>
      <p:sp>
        <p:nvSpPr>
          <p:cNvPr id="108" name="Google Shape;108;p18"/>
          <p:cNvSpPr txBox="1"/>
          <p:nvPr/>
        </p:nvSpPr>
        <p:spPr>
          <a:xfrm>
            <a:off x="4679067" y="2319828"/>
            <a:ext cx="4260216" cy="22809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4061"/>
              </a:buClr>
              <a:buSzPts val="450"/>
              <a:buFont typeface="Cabin"/>
              <a:buNone/>
            </a:pPr>
            <a:r>
              <a:rPr lang="fr-FR" sz="1800" b="0" i="0" u="none" strike="noStrike" cap="none">
                <a:solidFill>
                  <a:srgbClr val="17375E"/>
                </a:solidFill>
                <a:latin typeface="Cabin"/>
                <a:ea typeface="Cabin"/>
                <a:cs typeface="Cabin"/>
                <a:sym typeface="Cabin"/>
              </a:rPr>
              <a:t>L’EMPLOYEUR </a:t>
            </a:r>
            <a:endParaRPr/>
          </a:p>
          <a:p>
            <a:pPr marL="342900" marR="0" lvl="0" indent="-342900" algn="l" rtl="0">
              <a:lnSpc>
                <a:spcPct val="100000"/>
              </a:lnSpc>
              <a:spcBef>
                <a:spcPts val="0"/>
              </a:spcBef>
              <a:spcAft>
                <a:spcPts val="0"/>
              </a:spcAft>
              <a:buClr>
                <a:srgbClr val="244061"/>
              </a:buClr>
              <a:buSzPts val="900"/>
              <a:buFont typeface="Arial"/>
              <a:buNone/>
            </a:pPr>
            <a:endParaRPr sz="9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Vos phrases sont mal interprétées</a:t>
            </a:r>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Le lecteur imagine quelque chose de très différent </a:t>
            </a:r>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Il n'a pas la même expérience que vous,  le contexte n’est pas clair</a:t>
            </a:r>
            <a:endParaRPr/>
          </a:p>
          <a:p>
            <a:pPr marL="342900" marR="0" lvl="0" indent="-342900" algn="l" rtl="0">
              <a:lnSpc>
                <a:spcPct val="100000"/>
              </a:lnSpc>
              <a:spcBef>
                <a:spcPts val="0"/>
              </a:spcBef>
              <a:spcAft>
                <a:spcPts val="0"/>
              </a:spcAft>
              <a:buClr>
                <a:srgbClr val="244061"/>
              </a:buClr>
              <a:buSzPts val="1800"/>
              <a:buFont typeface="Arial"/>
              <a:buChar char="•"/>
            </a:pPr>
            <a:r>
              <a:rPr lang="fr-FR" sz="1800" b="0" i="0" u="none" strike="noStrike" cap="none">
                <a:solidFill>
                  <a:srgbClr val="17375E"/>
                </a:solidFill>
                <a:latin typeface="Cabin"/>
                <a:ea typeface="Cabin"/>
                <a:cs typeface="Cabin"/>
                <a:sym typeface="Cabin"/>
              </a:rPr>
              <a:t>Le lecteur ne comprend pas ce qui est écrit</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p:nvPr/>
        </p:nvSpPr>
        <p:spPr>
          <a:xfrm>
            <a:off x="651064" y="1622121"/>
            <a:ext cx="7488831" cy="25853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Les employeurs peuvent lire seulement ce que vous écrivez</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Les employeurs ne peuvent pas déduire l’information manquante si les descriptifs ne sont pas clairs et spécifiques</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Les employeurs ne peuvent pas imaginer ce que vous avez fait si vous n’en parlez pas</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Les employeurs ne peuvent pas deviner quelles compétences vous avez développées et appliquées si vous n’en parlez pas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19"/>
          <p:cNvSpPr txBox="1"/>
          <p:nvPr/>
        </p:nvSpPr>
        <p:spPr>
          <a:xfrm>
            <a:off x="173436" y="287429"/>
            <a:ext cx="8208912" cy="133469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LES DIFFICULTÉS : </a:t>
            </a:r>
            <a:endParaRPr sz="1800" b="0" i="0" u="none" strike="noStrike" cap="none">
              <a:solidFill>
                <a:srgbClr val="C00000"/>
              </a:solidFill>
              <a:latin typeface="Gill Sans"/>
              <a:ea typeface="Gill Sans"/>
              <a:cs typeface="Gill Sans"/>
              <a:sym typeface="Gill San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p:nvPr/>
        </p:nvSpPr>
        <p:spPr>
          <a:xfrm>
            <a:off x="395537" y="1503629"/>
            <a:ext cx="4248471" cy="120032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Structuré de façon à être facile à lire</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Des informations hiérarchisées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Adapté à l'opportunité d'emploi</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Faits saillants des expériences </a:t>
            </a:r>
            <a:r>
              <a:rPr lang="fr-FR" sz="2000" b="1" i="0" u="none" strike="noStrike" cap="none">
                <a:solidFill>
                  <a:srgbClr val="17375E"/>
                </a:solidFill>
                <a:latin typeface="Cabin"/>
                <a:ea typeface="Cabin"/>
                <a:cs typeface="Cabin"/>
                <a:sym typeface="Cabin"/>
              </a:rPr>
              <a:t>et</a:t>
            </a:r>
            <a:r>
              <a:rPr lang="fr-FR" sz="2000" b="0" i="0" u="none" strike="noStrike" cap="none">
                <a:solidFill>
                  <a:srgbClr val="17375E"/>
                </a:solidFill>
                <a:latin typeface="Cabin"/>
                <a:ea typeface="Cabin"/>
                <a:cs typeface="Cabin"/>
                <a:sym typeface="Cabin"/>
              </a:rPr>
              <a:t> des compétences</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Exempt d'erreurs !</a:t>
            </a:r>
            <a:endParaRPr/>
          </a:p>
          <a:p>
            <a:pPr marL="342900" marR="0" lvl="0" indent="-342900" algn="l" rtl="0">
              <a:lnSpc>
                <a:spcPct val="100000"/>
              </a:lnSpc>
              <a:spcBef>
                <a:spcPts val="0"/>
              </a:spcBef>
              <a:spcAft>
                <a:spcPts val="0"/>
              </a:spcAft>
              <a:buClr>
                <a:srgbClr val="24406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244061"/>
              </a:buClr>
              <a:buSzPts val="2000"/>
              <a:buFont typeface="Arial"/>
              <a:buChar char="•"/>
            </a:pPr>
            <a:r>
              <a:rPr lang="fr-FR" sz="2000" b="0" i="0" u="none" strike="noStrike" cap="none">
                <a:solidFill>
                  <a:srgbClr val="17375E"/>
                </a:solidFill>
                <a:latin typeface="Cabin"/>
                <a:ea typeface="Cabin"/>
                <a:cs typeface="Cabin"/>
                <a:sym typeface="Cabin"/>
              </a:rPr>
              <a:t>Complet !</a:t>
            </a:r>
            <a:endParaRPr/>
          </a:p>
        </p:txBody>
      </p:sp>
      <p:sp>
        <p:nvSpPr>
          <p:cNvPr id="120" name="Google Shape;120;p20"/>
          <p:cNvSpPr/>
          <p:nvPr/>
        </p:nvSpPr>
        <p:spPr>
          <a:xfrm>
            <a:off x="477054" y="377203"/>
            <a:ext cx="342530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UN BON CV :</a:t>
            </a:r>
            <a:endParaRPr sz="1800" b="0" i="0" u="none" strike="noStrike" cap="none">
              <a:solidFill>
                <a:srgbClr val="C00000"/>
              </a:solidFill>
              <a:latin typeface="Gill Sans"/>
              <a:ea typeface="Gill Sans"/>
              <a:cs typeface="Gill Sans"/>
              <a:sym typeface="Gill Sans"/>
            </a:endParaRPr>
          </a:p>
        </p:txBody>
      </p:sp>
      <p:pic>
        <p:nvPicPr>
          <p:cNvPr id="121" name="Google Shape;121;p20"/>
          <p:cNvPicPr preferRelativeResize="0"/>
          <p:nvPr/>
        </p:nvPicPr>
        <p:blipFill rotWithShape="1">
          <a:blip r:embed="rId3">
            <a:alphaModFix/>
          </a:blip>
          <a:srcRect/>
          <a:stretch/>
        </p:blipFill>
        <p:spPr>
          <a:xfrm>
            <a:off x="4814689" y="469897"/>
            <a:ext cx="3905100" cy="55245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Affichage à l'écran (4:3)</PresentationFormat>
  <Paragraphs>195</Paragraphs>
  <Slides>19</Slides>
  <Notes>19</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19</vt:i4>
      </vt:variant>
    </vt:vector>
  </HeadingPairs>
  <TitlesOfParts>
    <vt:vector size="27" baseType="lpstr">
      <vt:lpstr>Arial</vt:lpstr>
      <vt:lpstr>Cabin</vt:lpstr>
      <vt:lpstr>Gill Sans</vt:lpstr>
      <vt:lpstr>Calibri</vt:lpstr>
      <vt:lpstr>Thème Office</vt:lpstr>
      <vt:lpstr>1_Content empty</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Aida</dc:creator>
  <cp:lastModifiedBy>Aida Cherkaoui</cp:lastModifiedBy>
  <cp:revision>1</cp:revision>
  <dcterms:modified xsi:type="dcterms:W3CDTF">2019-11-05T12:33:13Z</dcterms:modified>
</cp:coreProperties>
</file>