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1" r:id="rId1"/>
    <p:sldMasterId id="2147483652" r:id="rId2"/>
    <p:sldMasterId id="2147483653" r:id="rId3"/>
  </p:sldMasterIdLst>
  <p:notesMasterIdLst>
    <p:notesMasterId r:id="rId32"/>
  </p:notesMasterIdLst>
  <p:sldIdLst>
    <p:sldId id="256" r:id="rId4"/>
    <p:sldId id="351" r:id="rId5"/>
    <p:sldId id="362" r:id="rId6"/>
    <p:sldId id="363" r:id="rId7"/>
    <p:sldId id="364" r:id="rId8"/>
    <p:sldId id="365" r:id="rId9"/>
    <p:sldId id="366" r:id="rId10"/>
    <p:sldId id="367" r:id="rId11"/>
    <p:sldId id="368" r:id="rId12"/>
    <p:sldId id="369" r:id="rId13"/>
    <p:sldId id="370" r:id="rId14"/>
    <p:sldId id="371" r:id="rId15"/>
    <p:sldId id="372" r:id="rId16"/>
    <p:sldId id="373" r:id="rId17"/>
    <p:sldId id="374" r:id="rId18"/>
    <p:sldId id="375" r:id="rId19"/>
    <p:sldId id="376" r:id="rId20"/>
    <p:sldId id="353" r:id="rId21"/>
    <p:sldId id="354" r:id="rId22"/>
    <p:sldId id="355" r:id="rId23"/>
    <p:sldId id="356" r:id="rId24"/>
    <p:sldId id="357" r:id="rId25"/>
    <p:sldId id="358" r:id="rId26"/>
    <p:sldId id="359" r:id="rId27"/>
    <p:sldId id="360" r:id="rId28"/>
    <p:sldId id="361" r:id="rId29"/>
    <p:sldId id="377" r:id="rId30"/>
    <p:sldId id="271" r:id="rId31"/>
  </p:sldIdLst>
  <p:sldSz cx="9144000" cy="6858000" type="screen4x3"/>
  <p:notesSz cx="7315200" cy="96012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ulie Gouin" initials="JG"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7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84821" autoAdjust="0"/>
  </p:normalViewPr>
  <p:slideViewPr>
    <p:cSldViewPr>
      <p:cViewPr varScale="1">
        <p:scale>
          <a:sx n="61" d="100"/>
          <a:sy n="61" d="100"/>
        </p:scale>
        <p:origin x="1680"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1" y="0"/>
            <a:ext cx="3169919" cy="480060"/>
          </a:xfrm>
          <a:prstGeom prst="rect">
            <a:avLst/>
          </a:prstGeom>
          <a:noFill/>
          <a:ln>
            <a:noFill/>
          </a:ln>
        </p:spPr>
        <p:txBody>
          <a:bodyPr lIns="96645" tIns="96645" rIns="96645" bIns="96645" anchor="t" anchorCtr="0"/>
          <a:lstStyle>
            <a:lvl1pPr marL="0" marR="0" lvl="0" indent="0" algn="l" rtl="0">
              <a:spcBef>
                <a:spcPts val="0"/>
              </a:spcBef>
              <a:buNone/>
              <a:defRPr sz="1300" b="0" i="0" u="none" strike="noStrike" cap="none">
                <a:solidFill>
                  <a:schemeClr val="dk1"/>
                </a:solidFill>
                <a:latin typeface="Calibri"/>
                <a:ea typeface="Calibri"/>
                <a:cs typeface="Calibri"/>
                <a:sym typeface="Calibri"/>
              </a:defRPr>
            </a:lvl1pPr>
            <a:lvl2pPr marL="483306" marR="0" lvl="1" indent="0" algn="l" rtl="0">
              <a:spcBef>
                <a:spcPts val="0"/>
              </a:spcBef>
              <a:buNone/>
              <a:defRPr sz="1900" b="0" i="0" u="none" strike="noStrike" cap="none">
                <a:solidFill>
                  <a:schemeClr val="dk1"/>
                </a:solidFill>
                <a:latin typeface="Calibri"/>
                <a:ea typeface="Calibri"/>
                <a:cs typeface="Calibri"/>
                <a:sym typeface="Calibri"/>
              </a:defRPr>
            </a:lvl2pPr>
            <a:lvl3pPr marL="966612" marR="0" lvl="2" indent="0" algn="l" rtl="0">
              <a:spcBef>
                <a:spcPts val="0"/>
              </a:spcBef>
              <a:buNone/>
              <a:defRPr sz="1900" b="0" i="0" u="none" strike="noStrike" cap="none">
                <a:solidFill>
                  <a:schemeClr val="dk1"/>
                </a:solidFill>
                <a:latin typeface="Calibri"/>
                <a:ea typeface="Calibri"/>
                <a:cs typeface="Calibri"/>
                <a:sym typeface="Calibri"/>
              </a:defRPr>
            </a:lvl3pPr>
            <a:lvl4pPr marL="1449918" marR="0" lvl="3" indent="0" algn="l" rtl="0">
              <a:spcBef>
                <a:spcPts val="0"/>
              </a:spcBef>
              <a:buNone/>
              <a:defRPr sz="1900" b="0" i="0" u="none" strike="noStrike" cap="none">
                <a:solidFill>
                  <a:schemeClr val="dk1"/>
                </a:solidFill>
                <a:latin typeface="Calibri"/>
                <a:ea typeface="Calibri"/>
                <a:cs typeface="Calibri"/>
                <a:sym typeface="Calibri"/>
              </a:defRPr>
            </a:lvl4pPr>
            <a:lvl5pPr marL="1933224" marR="0" lvl="4" indent="0" algn="l" rtl="0">
              <a:spcBef>
                <a:spcPts val="0"/>
              </a:spcBef>
              <a:buNone/>
              <a:defRPr sz="1900" b="0" i="0" u="none" strike="noStrike" cap="none">
                <a:solidFill>
                  <a:schemeClr val="dk1"/>
                </a:solidFill>
                <a:latin typeface="Calibri"/>
                <a:ea typeface="Calibri"/>
                <a:cs typeface="Calibri"/>
                <a:sym typeface="Calibri"/>
              </a:defRPr>
            </a:lvl5pPr>
            <a:lvl6pPr marL="2416531" marR="0" lvl="5" indent="0" algn="l" rtl="0">
              <a:spcBef>
                <a:spcPts val="0"/>
              </a:spcBef>
              <a:buNone/>
              <a:defRPr sz="1900" b="0" i="0" u="none" strike="noStrike" cap="none">
                <a:solidFill>
                  <a:schemeClr val="dk1"/>
                </a:solidFill>
                <a:latin typeface="Calibri"/>
                <a:ea typeface="Calibri"/>
                <a:cs typeface="Calibri"/>
                <a:sym typeface="Calibri"/>
              </a:defRPr>
            </a:lvl6pPr>
            <a:lvl7pPr marL="2899837" marR="0" lvl="6" indent="0" algn="l" rtl="0">
              <a:spcBef>
                <a:spcPts val="0"/>
              </a:spcBef>
              <a:buNone/>
              <a:defRPr sz="1900" b="0" i="0" u="none" strike="noStrike" cap="none">
                <a:solidFill>
                  <a:schemeClr val="dk1"/>
                </a:solidFill>
                <a:latin typeface="Calibri"/>
                <a:ea typeface="Calibri"/>
                <a:cs typeface="Calibri"/>
                <a:sym typeface="Calibri"/>
              </a:defRPr>
            </a:lvl7pPr>
            <a:lvl8pPr marL="3383143" marR="0" lvl="7" indent="0" algn="l" rtl="0">
              <a:spcBef>
                <a:spcPts val="0"/>
              </a:spcBef>
              <a:buNone/>
              <a:defRPr sz="1900" b="0" i="0" u="none" strike="noStrike" cap="none">
                <a:solidFill>
                  <a:schemeClr val="dk1"/>
                </a:solidFill>
                <a:latin typeface="Calibri"/>
                <a:ea typeface="Calibri"/>
                <a:cs typeface="Calibri"/>
                <a:sym typeface="Calibri"/>
              </a:defRPr>
            </a:lvl8pPr>
            <a:lvl9pPr marL="3866449" marR="0" lvl="8" indent="0" algn="l" rtl="0">
              <a:spcBef>
                <a:spcPts val="0"/>
              </a:spcBef>
              <a:buNone/>
              <a:defRPr sz="19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4143587" y="0"/>
            <a:ext cx="3169919" cy="480060"/>
          </a:xfrm>
          <a:prstGeom prst="rect">
            <a:avLst/>
          </a:prstGeom>
          <a:noFill/>
          <a:ln>
            <a:noFill/>
          </a:ln>
        </p:spPr>
        <p:txBody>
          <a:bodyPr lIns="96645" tIns="96645" rIns="96645" bIns="96645" anchor="t" anchorCtr="0"/>
          <a:lstStyle>
            <a:lvl1pPr marL="0" marR="0" lvl="0" indent="0" algn="r" rtl="0">
              <a:spcBef>
                <a:spcPts val="0"/>
              </a:spcBef>
              <a:buNone/>
              <a:defRPr sz="1300" b="0" i="0" u="none" strike="noStrike" cap="none">
                <a:solidFill>
                  <a:schemeClr val="dk1"/>
                </a:solidFill>
                <a:latin typeface="Calibri"/>
                <a:ea typeface="Calibri"/>
                <a:cs typeface="Calibri"/>
                <a:sym typeface="Calibri"/>
              </a:defRPr>
            </a:lvl1pPr>
            <a:lvl2pPr marL="483306" marR="0" lvl="1" indent="0" algn="l" rtl="0">
              <a:spcBef>
                <a:spcPts val="0"/>
              </a:spcBef>
              <a:buNone/>
              <a:defRPr sz="1900" b="0" i="0" u="none" strike="noStrike" cap="none">
                <a:solidFill>
                  <a:schemeClr val="dk1"/>
                </a:solidFill>
                <a:latin typeface="Calibri"/>
                <a:ea typeface="Calibri"/>
                <a:cs typeface="Calibri"/>
                <a:sym typeface="Calibri"/>
              </a:defRPr>
            </a:lvl2pPr>
            <a:lvl3pPr marL="966612" marR="0" lvl="2" indent="0" algn="l" rtl="0">
              <a:spcBef>
                <a:spcPts val="0"/>
              </a:spcBef>
              <a:buNone/>
              <a:defRPr sz="1900" b="0" i="0" u="none" strike="noStrike" cap="none">
                <a:solidFill>
                  <a:schemeClr val="dk1"/>
                </a:solidFill>
                <a:latin typeface="Calibri"/>
                <a:ea typeface="Calibri"/>
                <a:cs typeface="Calibri"/>
                <a:sym typeface="Calibri"/>
              </a:defRPr>
            </a:lvl3pPr>
            <a:lvl4pPr marL="1449918" marR="0" lvl="3" indent="0" algn="l" rtl="0">
              <a:spcBef>
                <a:spcPts val="0"/>
              </a:spcBef>
              <a:buNone/>
              <a:defRPr sz="1900" b="0" i="0" u="none" strike="noStrike" cap="none">
                <a:solidFill>
                  <a:schemeClr val="dk1"/>
                </a:solidFill>
                <a:latin typeface="Calibri"/>
                <a:ea typeface="Calibri"/>
                <a:cs typeface="Calibri"/>
                <a:sym typeface="Calibri"/>
              </a:defRPr>
            </a:lvl4pPr>
            <a:lvl5pPr marL="1933224" marR="0" lvl="4" indent="0" algn="l" rtl="0">
              <a:spcBef>
                <a:spcPts val="0"/>
              </a:spcBef>
              <a:buNone/>
              <a:defRPr sz="1900" b="0" i="0" u="none" strike="noStrike" cap="none">
                <a:solidFill>
                  <a:schemeClr val="dk1"/>
                </a:solidFill>
                <a:latin typeface="Calibri"/>
                <a:ea typeface="Calibri"/>
                <a:cs typeface="Calibri"/>
                <a:sym typeface="Calibri"/>
              </a:defRPr>
            </a:lvl5pPr>
            <a:lvl6pPr marL="2416531" marR="0" lvl="5" indent="0" algn="l" rtl="0">
              <a:spcBef>
                <a:spcPts val="0"/>
              </a:spcBef>
              <a:buNone/>
              <a:defRPr sz="1900" b="0" i="0" u="none" strike="noStrike" cap="none">
                <a:solidFill>
                  <a:schemeClr val="dk1"/>
                </a:solidFill>
                <a:latin typeface="Calibri"/>
                <a:ea typeface="Calibri"/>
                <a:cs typeface="Calibri"/>
                <a:sym typeface="Calibri"/>
              </a:defRPr>
            </a:lvl6pPr>
            <a:lvl7pPr marL="2899837" marR="0" lvl="6" indent="0" algn="l" rtl="0">
              <a:spcBef>
                <a:spcPts val="0"/>
              </a:spcBef>
              <a:buNone/>
              <a:defRPr sz="1900" b="0" i="0" u="none" strike="noStrike" cap="none">
                <a:solidFill>
                  <a:schemeClr val="dk1"/>
                </a:solidFill>
                <a:latin typeface="Calibri"/>
                <a:ea typeface="Calibri"/>
                <a:cs typeface="Calibri"/>
                <a:sym typeface="Calibri"/>
              </a:defRPr>
            </a:lvl7pPr>
            <a:lvl8pPr marL="3383143" marR="0" lvl="7" indent="0" algn="l" rtl="0">
              <a:spcBef>
                <a:spcPts val="0"/>
              </a:spcBef>
              <a:buNone/>
              <a:defRPr sz="1900" b="0" i="0" u="none" strike="noStrike" cap="none">
                <a:solidFill>
                  <a:schemeClr val="dk1"/>
                </a:solidFill>
                <a:latin typeface="Calibri"/>
                <a:ea typeface="Calibri"/>
                <a:cs typeface="Calibri"/>
                <a:sym typeface="Calibri"/>
              </a:defRPr>
            </a:lvl8pPr>
            <a:lvl9pPr marL="3866449" marR="0" lvl="8" indent="0" algn="l" rtl="0">
              <a:spcBef>
                <a:spcPts val="0"/>
              </a:spcBef>
              <a:buNone/>
              <a:defRPr sz="19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731521" y="4560570"/>
            <a:ext cx="5852159" cy="4320540"/>
          </a:xfrm>
          <a:prstGeom prst="rect">
            <a:avLst/>
          </a:prstGeom>
          <a:noFill/>
          <a:ln>
            <a:noFill/>
          </a:ln>
        </p:spPr>
        <p:txBody>
          <a:bodyPr lIns="96645" tIns="96645" rIns="96645" bIns="9664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1" y="9119474"/>
            <a:ext cx="3169919" cy="480060"/>
          </a:xfrm>
          <a:prstGeom prst="rect">
            <a:avLst/>
          </a:prstGeom>
          <a:noFill/>
          <a:ln>
            <a:noFill/>
          </a:ln>
        </p:spPr>
        <p:txBody>
          <a:bodyPr lIns="96645" tIns="96645" rIns="96645" bIns="96645" anchor="b" anchorCtr="0"/>
          <a:lstStyle>
            <a:lvl1pPr marL="0" marR="0" lvl="0" indent="0" algn="l" rtl="0">
              <a:spcBef>
                <a:spcPts val="0"/>
              </a:spcBef>
              <a:buNone/>
              <a:defRPr sz="1300" b="0" i="0" u="none" strike="noStrike" cap="none">
                <a:solidFill>
                  <a:schemeClr val="dk1"/>
                </a:solidFill>
                <a:latin typeface="Calibri"/>
                <a:ea typeface="Calibri"/>
                <a:cs typeface="Calibri"/>
                <a:sym typeface="Calibri"/>
              </a:defRPr>
            </a:lvl1pPr>
            <a:lvl2pPr marL="483306" marR="0" lvl="1" indent="0" algn="l" rtl="0">
              <a:spcBef>
                <a:spcPts val="0"/>
              </a:spcBef>
              <a:buNone/>
              <a:defRPr sz="1900" b="0" i="0" u="none" strike="noStrike" cap="none">
                <a:solidFill>
                  <a:schemeClr val="dk1"/>
                </a:solidFill>
                <a:latin typeface="Calibri"/>
                <a:ea typeface="Calibri"/>
                <a:cs typeface="Calibri"/>
                <a:sym typeface="Calibri"/>
              </a:defRPr>
            </a:lvl2pPr>
            <a:lvl3pPr marL="966612" marR="0" lvl="2" indent="0" algn="l" rtl="0">
              <a:spcBef>
                <a:spcPts val="0"/>
              </a:spcBef>
              <a:buNone/>
              <a:defRPr sz="1900" b="0" i="0" u="none" strike="noStrike" cap="none">
                <a:solidFill>
                  <a:schemeClr val="dk1"/>
                </a:solidFill>
                <a:latin typeface="Calibri"/>
                <a:ea typeface="Calibri"/>
                <a:cs typeface="Calibri"/>
                <a:sym typeface="Calibri"/>
              </a:defRPr>
            </a:lvl3pPr>
            <a:lvl4pPr marL="1449918" marR="0" lvl="3" indent="0" algn="l" rtl="0">
              <a:spcBef>
                <a:spcPts val="0"/>
              </a:spcBef>
              <a:buNone/>
              <a:defRPr sz="1900" b="0" i="0" u="none" strike="noStrike" cap="none">
                <a:solidFill>
                  <a:schemeClr val="dk1"/>
                </a:solidFill>
                <a:latin typeface="Calibri"/>
                <a:ea typeface="Calibri"/>
                <a:cs typeface="Calibri"/>
                <a:sym typeface="Calibri"/>
              </a:defRPr>
            </a:lvl4pPr>
            <a:lvl5pPr marL="1933224" marR="0" lvl="4" indent="0" algn="l" rtl="0">
              <a:spcBef>
                <a:spcPts val="0"/>
              </a:spcBef>
              <a:buNone/>
              <a:defRPr sz="1900" b="0" i="0" u="none" strike="noStrike" cap="none">
                <a:solidFill>
                  <a:schemeClr val="dk1"/>
                </a:solidFill>
                <a:latin typeface="Calibri"/>
                <a:ea typeface="Calibri"/>
                <a:cs typeface="Calibri"/>
                <a:sym typeface="Calibri"/>
              </a:defRPr>
            </a:lvl5pPr>
            <a:lvl6pPr marL="2416531" marR="0" lvl="5" indent="0" algn="l" rtl="0">
              <a:spcBef>
                <a:spcPts val="0"/>
              </a:spcBef>
              <a:buNone/>
              <a:defRPr sz="1900" b="0" i="0" u="none" strike="noStrike" cap="none">
                <a:solidFill>
                  <a:schemeClr val="dk1"/>
                </a:solidFill>
                <a:latin typeface="Calibri"/>
                <a:ea typeface="Calibri"/>
                <a:cs typeface="Calibri"/>
                <a:sym typeface="Calibri"/>
              </a:defRPr>
            </a:lvl6pPr>
            <a:lvl7pPr marL="2899837" marR="0" lvl="6" indent="0" algn="l" rtl="0">
              <a:spcBef>
                <a:spcPts val="0"/>
              </a:spcBef>
              <a:buNone/>
              <a:defRPr sz="1900" b="0" i="0" u="none" strike="noStrike" cap="none">
                <a:solidFill>
                  <a:schemeClr val="dk1"/>
                </a:solidFill>
                <a:latin typeface="Calibri"/>
                <a:ea typeface="Calibri"/>
                <a:cs typeface="Calibri"/>
                <a:sym typeface="Calibri"/>
              </a:defRPr>
            </a:lvl7pPr>
            <a:lvl8pPr marL="3383143" marR="0" lvl="7" indent="0" algn="l" rtl="0">
              <a:spcBef>
                <a:spcPts val="0"/>
              </a:spcBef>
              <a:buNone/>
              <a:defRPr sz="1900" b="0" i="0" u="none" strike="noStrike" cap="none">
                <a:solidFill>
                  <a:schemeClr val="dk1"/>
                </a:solidFill>
                <a:latin typeface="Calibri"/>
                <a:ea typeface="Calibri"/>
                <a:cs typeface="Calibri"/>
                <a:sym typeface="Calibri"/>
              </a:defRPr>
            </a:lvl8pPr>
            <a:lvl9pPr marL="3866449" marR="0" lvl="8" indent="0" algn="l" rtl="0">
              <a:spcBef>
                <a:spcPts val="0"/>
              </a:spcBef>
              <a:buNone/>
              <a:defRPr sz="19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4143587" y="9119474"/>
            <a:ext cx="3169919" cy="480060"/>
          </a:xfrm>
          <a:prstGeom prst="rect">
            <a:avLst/>
          </a:prstGeom>
          <a:noFill/>
          <a:ln>
            <a:noFill/>
          </a:ln>
        </p:spPr>
        <p:txBody>
          <a:bodyPr lIns="96645" tIns="48309" rIns="96645" bIns="48309" anchor="b" anchorCtr="0">
            <a:noAutofit/>
          </a:bodyPr>
          <a:lstStyle/>
          <a:p>
            <a:pPr algn="r">
              <a:buSzPct val="25000"/>
            </a:pPr>
            <a:fld id="{00000000-1234-1234-1234-123412341234}" type="slidenum">
              <a:rPr lang="fr-FR" sz="1300" smtClean="0">
                <a:solidFill>
                  <a:schemeClr val="dk1"/>
                </a:solidFill>
                <a:latin typeface="Calibri"/>
                <a:ea typeface="Calibri"/>
                <a:cs typeface="Calibri"/>
                <a:sym typeface="Calibri"/>
              </a:rPr>
              <a:pPr algn="r">
                <a:buSzPct val="25000"/>
              </a:pPr>
              <a:t>‹N°›</a:t>
            </a:fld>
            <a:endParaRPr lang="fr-FR"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7158410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 name="Shape 27"/>
          <p:cNvSpPr txBox="1">
            <a:spLocks noGrp="1"/>
          </p:cNvSpPr>
          <p:nvPr>
            <p:ph type="body" idx="1"/>
          </p:nvPr>
        </p:nvSpPr>
        <p:spPr>
          <a:xfrm>
            <a:off x="731521" y="4560570"/>
            <a:ext cx="5852159" cy="4320540"/>
          </a:xfrm>
          <a:prstGeom prst="rect">
            <a:avLst/>
          </a:prstGeom>
          <a:noFill/>
          <a:ln>
            <a:noFill/>
          </a:ln>
        </p:spPr>
        <p:txBody>
          <a:bodyPr lIns="96645" tIns="48309" rIns="96645" bIns="48309" anchor="t" anchorCtr="0">
            <a:noAutofit/>
          </a:bodyPr>
          <a:lstStyle/>
          <a:p>
            <a:pPr>
              <a:buSzPct val="25000"/>
            </a:pPr>
            <a:endParaRPr lang="fr-CA" sz="1300" dirty="0"/>
          </a:p>
        </p:txBody>
      </p:sp>
      <p:sp>
        <p:nvSpPr>
          <p:cNvPr id="28" name="Shape 28"/>
          <p:cNvSpPr txBox="1">
            <a:spLocks noGrp="1"/>
          </p:cNvSpPr>
          <p:nvPr>
            <p:ph type="sldNum" idx="12"/>
          </p:nvPr>
        </p:nvSpPr>
        <p:spPr>
          <a:xfrm>
            <a:off x="4143587" y="9119474"/>
            <a:ext cx="3169919" cy="480060"/>
          </a:xfrm>
          <a:prstGeom prst="rect">
            <a:avLst/>
          </a:prstGeom>
          <a:noFill/>
          <a:ln>
            <a:noFill/>
          </a:ln>
        </p:spPr>
        <p:txBody>
          <a:bodyPr lIns="96645" tIns="48309" rIns="96645" bIns="48309" anchor="b" anchorCtr="0">
            <a:noAutofit/>
          </a:bodyPr>
          <a:lstStyle/>
          <a:p>
            <a:pPr algn="r">
              <a:buSzPct val="25000"/>
            </a:pPr>
            <a:fld id="{00000000-1234-1234-1234-123412341234}" type="slidenum">
              <a:rPr lang="fr-FR" sz="1300">
                <a:solidFill>
                  <a:schemeClr val="dk1"/>
                </a:solidFill>
                <a:latin typeface="Calibri"/>
                <a:ea typeface="Calibri"/>
                <a:cs typeface="Calibri"/>
                <a:sym typeface="Calibri"/>
              </a:rPr>
              <a:pPr algn="r">
                <a:buSzPct val="25000"/>
              </a:pPr>
              <a:t>1</a:t>
            </a:fld>
            <a:endParaRPr lang="fr-FR" sz="130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Il existe une multitude de tests et de  nombreux systèmes de classification ont été </a:t>
            </a:r>
          </a:p>
          <a:p>
            <a:r>
              <a:rPr lang="fr-FR" dirty="0"/>
              <a:t>élaborés depuis le début du siècle pour ordonner cette multitude. Ces classifications peuvent </a:t>
            </a:r>
          </a:p>
          <a:p>
            <a:r>
              <a:rPr lang="fr-FR" dirty="0"/>
              <a:t>reposer sur différents critères (types de personnes évaluées, ex: enfants/adultes ; la facette de la </a:t>
            </a:r>
          </a:p>
          <a:p>
            <a:r>
              <a:rPr lang="fr-FR" dirty="0"/>
              <a:t>conduite étudiée , ex: connaissances, aptitudes, personnalité ; le mode d’administration, ex: </a:t>
            </a:r>
          </a:p>
          <a:p>
            <a:r>
              <a:rPr lang="fr-FR" dirty="0"/>
              <a:t>individuel/collectif ; le cadre institutionnel de l’évaluation, ex: tests scolaires, professionnels, de </a:t>
            </a:r>
          </a:p>
          <a:p>
            <a:r>
              <a:rPr lang="fr-FR" dirty="0"/>
              <a:t>recrutement...). </a:t>
            </a:r>
          </a:p>
        </p:txBody>
      </p:sp>
      <p:sp>
        <p:nvSpPr>
          <p:cNvPr id="4" name="Espace réservé du numéro de diapositive 3"/>
          <p:cNvSpPr>
            <a:spLocks noGrp="1"/>
          </p:cNvSpPr>
          <p:nvPr>
            <p:ph type="sldNum" idx="10"/>
          </p:nvPr>
        </p:nvSpPr>
        <p:spPr/>
        <p:txBody>
          <a:bodyPr/>
          <a:lstStyle/>
          <a:p>
            <a:pPr marL="0" marR="0" lvl="0" indent="0" algn="r" rtl="0">
              <a:spcBef>
                <a:spcPts val="0"/>
              </a:spcBef>
              <a:buSzPct val="25000"/>
              <a:buNone/>
            </a:pPr>
            <a:fld id="{00000000-1234-1234-1234-123412341234}" type="slidenum">
              <a:rPr lang="fr-FR" sz="1200" b="0" i="0" u="none" strike="noStrike" cap="none" smtClean="0">
                <a:solidFill>
                  <a:schemeClr val="dk1"/>
                </a:solidFill>
                <a:latin typeface="Calibri"/>
                <a:ea typeface="Calibri"/>
                <a:cs typeface="Calibri"/>
                <a:sym typeface="Calibri"/>
              </a:rPr>
              <a:t>24</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778408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sensibilité:</a:t>
            </a:r>
            <a:r>
              <a:rPr lang="fr-FR" baseline="0" dirty="0"/>
              <a:t> </a:t>
            </a:r>
            <a:r>
              <a:rPr lang="fr-FR" dirty="0"/>
              <a:t>C’est le pouvoir discriminant du test ; le test doit différencier les personnes les unes par rapport aux autres. </a:t>
            </a:r>
          </a:p>
          <a:p>
            <a:r>
              <a:rPr lang="fr-FR" dirty="0"/>
              <a:t>La validité: Elle permet de vérifier que le test évalue bien ce qu’il est censé évaluer, c’est-à-dire le degré de pertinence des </a:t>
            </a:r>
          </a:p>
          <a:p>
            <a:r>
              <a:rPr lang="fr-FR" dirty="0"/>
              <a:t>résultats du test par rapport à ce qu’il prédit.</a:t>
            </a:r>
          </a:p>
          <a:p>
            <a:r>
              <a:rPr lang="fr-FR" dirty="0"/>
              <a:t>La fidélité: Elle concerne les prévisions de la mesure, la confiance que l’on peut avoir dans le score obtenu par la personne.</a:t>
            </a:r>
          </a:p>
          <a:p>
            <a:r>
              <a:rPr lang="fr-FR" dirty="0"/>
              <a:t>Les études de fidélité permettent de quantifier la marge d’erreur.</a:t>
            </a:r>
          </a:p>
        </p:txBody>
      </p:sp>
      <p:sp>
        <p:nvSpPr>
          <p:cNvPr id="4" name="Espace réservé du numéro de diapositive 3"/>
          <p:cNvSpPr>
            <a:spLocks noGrp="1"/>
          </p:cNvSpPr>
          <p:nvPr>
            <p:ph type="sldNum" idx="10"/>
          </p:nvPr>
        </p:nvSpPr>
        <p:spPr/>
        <p:txBody>
          <a:bodyPr/>
          <a:lstStyle/>
          <a:p>
            <a:pPr marL="0" marR="0" lvl="0" indent="0" algn="r" rtl="0">
              <a:spcBef>
                <a:spcPts val="0"/>
              </a:spcBef>
              <a:buSzPct val="25000"/>
              <a:buNone/>
            </a:pPr>
            <a:fld id="{00000000-1234-1234-1234-123412341234}" type="slidenum">
              <a:rPr lang="fr-FR" sz="1200" b="0" i="0" u="none" strike="noStrike" cap="none" smtClean="0">
                <a:solidFill>
                  <a:schemeClr val="dk1"/>
                </a:solidFill>
                <a:latin typeface="Calibri"/>
                <a:ea typeface="Calibri"/>
                <a:cs typeface="Calibri"/>
                <a:sym typeface="Calibri"/>
              </a:rPr>
              <a:t>25</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02486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Shape 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8" name="Shape 4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fr-CA" sz="1200" b="0" i="0" u="none" strike="noStrike" cap="none" baseline="0" dirty="0">
                <a:solidFill>
                  <a:schemeClr val="dk1"/>
                </a:solidFill>
                <a:latin typeface="Calibri"/>
                <a:ea typeface="Calibri"/>
                <a:cs typeface="Calibri"/>
                <a:sym typeface="Calibri"/>
              </a:rPr>
              <a:t>Voir exemple guide « Activité RIASEC »</a:t>
            </a:r>
          </a:p>
          <a:p>
            <a:pPr marL="0" marR="0" lvl="0" indent="0" algn="l" rtl="0">
              <a:spcBef>
                <a:spcPts val="0"/>
              </a:spcBef>
              <a:buSzPct val="25000"/>
              <a:buNone/>
            </a:pPr>
            <a:br>
              <a:rPr lang="en-CA" dirty="0"/>
            </a:br>
            <a:endParaRPr sz="1200" b="0" i="0" u="none" strike="noStrike" cap="none" dirty="0">
              <a:solidFill>
                <a:schemeClr val="dk1"/>
              </a:solidFill>
              <a:latin typeface="Calibri"/>
              <a:ea typeface="Calibri"/>
              <a:cs typeface="Calibri"/>
              <a:sym typeface="Calibri"/>
            </a:endParaRPr>
          </a:p>
        </p:txBody>
      </p:sp>
      <p:sp>
        <p:nvSpPr>
          <p:cNvPr id="49" name="Shape 4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fr-FR" sz="1200" b="0" i="0" u="none" strike="noStrike" cap="none">
                <a:solidFill>
                  <a:schemeClr val="dk1"/>
                </a:solidFill>
                <a:latin typeface="Calibri"/>
                <a:ea typeface="Calibri"/>
                <a:cs typeface="Calibri"/>
                <a:sym typeface="Calibri"/>
              </a:rPr>
              <a:t>26</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350272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txBox="1">
            <a:spLocks noGrp="1"/>
          </p:cNvSpPr>
          <p:nvPr>
            <p:ph type="body" idx="1"/>
          </p:nvPr>
        </p:nvSpPr>
        <p:spPr>
          <a:xfrm>
            <a:off x="731521" y="4560570"/>
            <a:ext cx="5852159" cy="4320540"/>
          </a:xfrm>
          <a:prstGeom prst="rect">
            <a:avLst/>
          </a:prstGeom>
          <a:noFill/>
          <a:ln>
            <a:noFill/>
          </a:ln>
        </p:spPr>
        <p:txBody>
          <a:bodyPr lIns="96645" tIns="96645" rIns="96645" bIns="96645" anchor="t" anchorCtr="0">
            <a:noAutofit/>
          </a:bodyPr>
          <a:lstStyle/>
          <a:p>
            <a:r>
              <a:rPr lang="fr-FR" sz="1300" dirty="0"/>
              <a:t>Demandez s'il y a des questions.</a:t>
            </a:r>
            <a:endParaRPr sz="1300" dirty="0"/>
          </a:p>
        </p:txBody>
      </p:sp>
      <p:sp>
        <p:nvSpPr>
          <p:cNvPr id="140" name="Shape 140"/>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8170663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txBox="1">
            <a:spLocks noGrp="1"/>
          </p:cNvSpPr>
          <p:nvPr>
            <p:ph type="body" idx="1"/>
          </p:nvPr>
        </p:nvSpPr>
        <p:spPr>
          <a:xfrm>
            <a:off x="731521" y="4560570"/>
            <a:ext cx="5852159" cy="4320540"/>
          </a:xfrm>
          <a:prstGeom prst="rect">
            <a:avLst/>
          </a:prstGeom>
        </p:spPr>
        <p:txBody>
          <a:bodyPr lIns="96645" tIns="96645" rIns="96645" bIns="96645" anchor="t" anchorCtr="0">
            <a:noAutofit/>
          </a:bodyPr>
          <a:lstStyle/>
          <a:p>
            <a:endParaRPr/>
          </a:p>
        </p:txBody>
      </p:sp>
      <p:sp>
        <p:nvSpPr>
          <p:cNvPr id="146" name="Shape 146"/>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0"/>
          </p:nvPr>
        </p:nvSpPr>
        <p:spPr/>
        <p:txBody>
          <a:bodyPr/>
          <a:lstStyle/>
          <a:p>
            <a:pPr algn="r">
              <a:buSzPct val="25000"/>
            </a:pPr>
            <a:fld id="{00000000-1234-1234-1234-123412341234}" type="slidenum">
              <a:rPr lang="fr-FR" sz="1300" smtClean="0">
                <a:solidFill>
                  <a:schemeClr val="dk1"/>
                </a:solidFill>
                <a:latin typeface="Calibri"/>
                <a:ea typeface="Calibri"/>
                <a:cs typeface="Calibri"/>
                <a:sym typeface="Calibri"/>
              </a:rPr>
              <a:pPr algn="r">
                <a:buSzPct val="25000"/>
              </a:pPr>
              <a:t>2</a:t>
            </a:fld>
            <a:endParaRPr lang="fr-FR"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87944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0"/>
          </p:nvPr>
        </p:nvSpPr>
        <p:spPr/>
        <p:txBody>
          <a:bodyPr/>
          <a:lstStyle/>
          <a:p>
            <a:pPr algn="r">
              <a:buSzPct val="25000"/>
            </a:pPr>
            <a:fld id="{00000000-1234-1234-1234-123412341234}" type="slidenum">
              <a:rPr lang="fr-FR" sz="1300" smtClean="0">
                <a:solidFill>
                  <a:schemeClr val="dk1"/>
                </a:solidFill>
                <a:latin typeface="Calibri"/>
                <a:ea typeface="Calibri"/>
                <a:cs typeface="Calibri"/>
                <a:sym typeface="Calibri"/>
              </a:rPr>
              <a:pPr algn="r">
                <a:buSzPct val="25000"/>
              </a:pPr>
              <a:t>6</a:t>
            </a:fld>
            <a:endParaRPr lang="fr-FR"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9374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fr-FR" sz="1200" b="0" i="0" u="none" strike="noStrike" cap="none" smtClean="0">
                <a:solidFill>
                  <a:schemeClr val="dk1"/>
                </a:solidFill>
                <a:latin typeface="Calibri"/>
                <a:ea typeface="Calibri"/>
                <a:cs typeface="Calibri"/>
                <a:sym typeface="Calibri"/>
              </a:rPr>
              <a:t>11</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97560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285750" marR="0" lvl="0" indent="-285750" algn="l" defTabSz="914400" rtl="0" eaLnBrk="0" fontAlgn="base" latinLnBrk="0" hangingPunct="0">
              <a:lnSpc>
                <a:spcPct val="100000"/>
              </a:lnSpc>
              <a:spcBef>
                <a:spcPct val="30000"/>
              </a:spcBef>
              <a:spcAft>
                <a:spcPct val="0"/>
              </a:spcAft>
              <a:buClrTx/>
              <a:buSzTx/>
              <a:buFont typeface="Arial" charset="0"/>
              <a:buNone/>
              <a:tabLst/>
              <a:defRPr/>
            </a:pPr>
            <a:endParaRPr lang="fr-FR" dirty="0"/>
          </a:p>
        </p:txBody>
      </p:sp>
      <p:sp>
        <p:nvSpPr>
          <p:cNvPr id="4" name="Espace réservé du numéro de diapositive 3"/>
          <p:cNvSpPr>
            <a:spLocks noGrp="1"/>
          </p:cNvSpPr>
          <p:nvPr>
            <p:ph type="sldNum" sz="quarter" idx="10"/>
          </p:nvPr>
        </p:nvSpPr>
        <p:spPr/>
        <p:txBody>
          <a:bodyPr/>
          <a:lstStyle/>
          <a:p>
            <a:pPr>
              <a:defRPr/>
            </a:pPr>
            <a:fld id="{D49363C3-A036-B243-A335-4A6409963F52}" type="slidenum">
              <a:rPr lang="fr-FR" altLang="en-US" smtClean="0"/>
              <a:pPr>
                <a:defRPr/>
              </a:pPr>
              <a:t>18</a:t>
            </a:fld>
            <a:endParaRPr lang="fr-FR" altLang="en-US"/>
          </a:p>
        </p:txBody>
      </p:sp>
    </p:spTree>
    <p:extLst>
      <p:ext uri="{BB962C8B-B14F-4D97-AF65-F5344CB8AC3E}">
        <p14:creationId xmlns:p14="http://schemas.microsoft.com/office/powerpoint/2010/main" val="1073411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TESTS DE PERSONNALITE concernent l’évaluation des caractéristiques individuelles </a:t>
            </a:r>
          </a:p>
          <a:p>
            <a:r>
              <a:rPr lang="fr-FR" dirty="0"/>
              <a:t>impliquées dans l’orientation et le contrôle des conduites. Leur caractéristique principale est </a:t>
            </a:r>
          </a:p>
          <a:p>
            <a:r>
              <a:rPr lang="fr-FR" dirty="0"/>
              <a:t>qu’il n’existe pas de “bonne réponse” ou « réponse justes » aux items.</a:t>
            </a:r>
          </a:p>
          <a:p>
            <a:endParaRPr lang="fr-FR" dirty="0"/>
          </a:p>
        </p:txBody>
      </p:sp>
      <p:sp>
        <p:nvSpPr>
          <p:cNvPr id="4" name="Espace réservé du numéro de diapositive 3"/>
          <p:cNvSpPr>
            <a:spLocks noGrp="1"/>
          </p:cNvSpPr>
          <p:nvPr>
            <p:ph type="sldNum" idx="10"/>
          </p:nvPr>
        </p:nvSpPr>
        <p:spPr/>
        <p:txBody>
          <a:bodyPr/>
          <a:lstStyle/>
          <a:p>
            <a:pPr marL="0" marR="0" lvl="0" indent="0" algn="r" rtl="0">
              <a:spcBef>
                <a:spcPts val="0"/>
              </a:spcBef>
              <a:buSzPct val="25000"/>
              <a:buNone/>
            </a:pPr>
            <a:fld id="{00000000-1234-1234-1234-123412341234}" type="slidenum">
              <a:rPr lang="fr-FR" sz="1200" b="0" i="0" u="none" strike="noStrike" cap="none" smtClean="0">
                <a:solidFill>
                  <a:schemeClr val="dk1"/>
                </a:solidFill>
                <a:latin typeface="Calibri"/>
                <a:ea typeface="Calibri"/>
                <a:cs typeface="Calibri"/>
                <a:sym typeface="Calibri"/>
              </a:rPr>
              <a:t>19</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24755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Voir supports supplémentaires fiche formateur et classification métiers</a:t>
            </a:r>
          </a:p>
        </p:txBody>
      </p:sp>
      <p:sp>
        <p:nvSpPr>
          <p:cNvPr id="4" name="Espace réservé du numéro de diapositive 3"/>
          <p:cNvSpPr>
            <a:spLocks noGrp="1"/>
          </p:cNvSpPr>
          <p:nvPr>
            <p:ph type="sldNum" idx="10"/>
          </p:nvPr>
        </p:nvSpPr>
        <p:spPr/>
        <p:txBody>
          <a:bodyPr/>
          <a:lstStyle/>
          <a:p>
            <a:pPr marL="0" marR="0" lvl="0" indent="0" algn="r" rtl="0">
              <a:spcBef>
                <a:spcPts val="0"/>
              </a:spcBef>
              <a:buSzPct val="25000"/>
              <a:buNone/>
            </a:pPr>
            <a:fld id="{00000000-1234-1234-1234-123412341234}" type="slidenum">
              <a:rPr lang="fr-FR" sz="1200" b="0" i="0" u="none" strike="noStrike" cap="none" smtClean="0">
                <a:solidFill>
                  <a:schemeClr val="dk1"/>
                </a:solidFill>
                <a:latin typeface="Calibri"/>
                <a:ea typeface="Calibri"/>
                <a:cs typeface="Calibri"/>
                <a:sym typeface="Calibri"/>
              </a:rPr>
              <a:t>21</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91120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fr-FR" dirty="0"/>
              <a:t>Le choix de carrière</a:t>
            </a:r>
            <a:r>
              <a:rPr lang="fr-FR" altLang="fr-FR" baseline="0" dirty="0"/>
              <a:t> que les individus effectuent sont le reflet de leur personnalité </a:t>
            </a:r>
          </a:p>
          <a:p>
            <a:pPr eaLnBrk="1" hangingPunct="1">
              <a:spcBef>
                <a:spcPct val="0"/>
              </a:spcBef>
            </a:pPr>
            <a:r>
              <a:rPr lang="fr-FR" altLang="fr-FR" baseline="0" dirty="0"/>
              <a:t>La satisfaction, la stabilité et le succès sur le plan vocationnel dépendent de la congruence entre la personnalité de l’individu et l’environnement dans lequel il travail</a:t>
            </a:r>
          </a:p>
          <a:p>
            <a:pPr eaLnBrk="1" hangingPunct="1">
              <a:spcBef>
                <a:spcPct val="0"/>
              </a:spcBef>
            </a:pPr>
            <a:endParaRPr lang="fr-FR" altLang="fr-FR" dirty="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defRPr>
            </a:lvl1pPr>
            <a:lvl2pPr marL="742950" indent="-285750">
              <a:spcBef>
                <a:spcPct val="30000"/>
              </a:spcBef>
              <a:defRPr sz="1200">
                <a:solidFill>
                  <a:schemeClr val="tx1"/>
                </a:solidFill>
                <a:latin typeface="Calibri" charset="0"/>
              </a:defRPr>
            </a:lvl2pPr>
            <a:lvl3pPr marL="1143000" indent="-228600">
              <a:spcBef>
                <a:spcPct val="30000"/>
              </a:spcBef>
              <a:defRPr sz="1200">
                <a:solidFill>
                  <a:schemeClr val="tx1"/>
                </a:solidFill>
                <a:latin typeface="Calibri" charset="0"/>
              </a:defRPr>
            </a:lvl3pPr>
            <a:lvl4pPr marL="1600200" indent="-228600">
              <a:spcBef>
                <a:spcPct val="30000"/>
              </a:spcBef>
              <a:defRPr sz="1200">
                <a:solidFill>
                  <a:schemeClr val="tx1"/>
                </a:solidFill>
                <a:latin typeface="Calibri" charset="0"/>
              </a:defRPr>
            </a:lvl4pPr>
            <a:lvl5pPr marL="2057400" indent="-228600">
              <a:spcBef>
                <a:spcPct val="30000"/>
              </a:spcBef>
              <a:defRPr sz="1200">
                <a:solidFill>
                  <a:schemeClr val="tx1"/>
                </a:solidFill>
                <a:latin typeface="Calibri" charset="0"/>
              </a:defRPr>
            </a:lvl5pPr>
            <a:lvl6pPr marL="2514600" indent="-228600" defTabSz="457200" eaLnBrk="0" fontAlgn="base" hangingPunct="0">
              <a:spcBef>
                <a:spcPct val="30000"/>
              </a:spcBef>
              <a:spcAft>
                <a:spcPct val="0"/>
              </a:spcAft>
              <a:defRPr sz="1200">
                <a:solidFill>
                  <a:schemeClr val="tx1"/>
                </a:solidFill>
                <a:latin typeface="Calibri" charset="0"/>
              </a:defRPr>
            </a:lvl6pPr>
            <a:lvl7pPr marL="2971800" indent="-228600" defTabSz="457200" eaLnBrk="0" fontAlgn="base" hangingPunct="0">
              <a:spcBef>
                <a:spcPct val="30000"/>
              </a:spcBef>
              <a:spcAft>
                <a:spcPct val="0"/>
              </a:spcAft>
              <a:defRPr sz="1200">
                <a:solidFill>
                  <a:schemeClr val="tx1"/>
                </a:solidFill>
                <a:latin typeface="Calibri" charset="0"/>
              </a:defRPr>
            </a:lvl7pPr>
            <a:lvl8pPr marL="3429000" indent="-228600" defTabSz="457200" eaLnBrk="0" fontAlgn="base" hangingPunct="0">
              <a:spcBef>
                <a:spcPct val="30000"/>
              </a:spcBef>
              <a:spcAft>
                <a:spcPct val="0"/>
              </a:spcAft>
              <a:defRPr sz="1200">
                <a:solidFill>
                  <a:schemeClr val="tx1"/>
                </a:solidFill>
                <a:latin typeface="Calibri" charset="0"/>
              </a:defRPr>
            </a:lvl8pPr>
            <a:lvl9pPr marL="3886200" indent="-228600" defTabSz="457200" eaLnBrk="0" fontAlgn="base" hangingPunct="0">
              <a:spcBef>
                <a:spcPct val="30000"/>
              </a:spcBef>
              <a:spcAft>
                <a:spcPct val="0"/>
              </a:spcAft>
              <a:defRPr sz="1200">
                <a:solidFill>
                  <a:schemeClr val="tx1"/>
                </a:solidFill>
                <a:latin typeface="Calibri" charset="0"/>
              </a:defRPr>
            </a:lvl9pPr>
          </a:lstStyle>
          <a:p>
            <a:pPr>
              <a:spcBef>
                <a:spcPct val="0"/>
              </a:spcBef>
            </a:pPr>
            <a:fld id="{39B42C11-17D2-8346-BF49-289C4A18BB56}" type="slidenum">
              <a:rPr lang="fr-FR" altLang="fr-FR">
                <a:latin typeface="Arial" charset="0"/>
                <a:ea typeface="ＭＳ Ｐゴシック" charset="-128"/>
              </a:rPr>
              <a:pPr>
                <a:spcBef>
                  <a:spcPct val="0"/>
                </a:spcBef>
              </a:pPr>
              <a:t>22</a:t>
            </a:fld>
            <a:endParaRPr lang="fr-FR" altLang="fr-FR">
              <a:latin typeface="Arial" charset="0"/>
              <a:ea typeface="ＭＳ Ｐゴシック" charset="-128"/>
            </a:endParaRPr>
          </a:p>
        </p:txBody>
      </p:sp>
    </p:spTree>
    <p:extLst>
      <p:ext uri="{BB962C8B-B14F-4D97-AF65-F5344CB8AC3E}">
        <p14:creationId xmlns:p14="http://schemas.microsoft.com/office/powerpoint/2010/main" val="1064098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Définitions</a:t>
            </a:r>
            <a:r>
              <a:rPr lang="fr-CA" baseline="0" dirty="0"/>
              <a:t> tirées de </a:t>
            </a:r>
            <a:r>
              <a:rPr lang="fr-CA" baseline="0" dirty="0" err="1"/>
              <a:t>Jeanrie</a:t>
            </a:r>
            <a:r>
              <a:rPr lang="fr-CA" baseline="0" dirty="0"/>
              <a:t>, C. (2012). MEV-1905: Conception et analyse de mesures psychologiques: Cours 1 : Introduction.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fr-FR" sz="1200" b="0" i="0" u="none" strike="noStrike" cap="none" smtClean="0">
                <a:solidFill>
                  <a:schemeClr val="dk1"/>
                </a:solidFill>
                <a:latin typeface="Calibri"/>
                <a:ea typeface="Calibri"/>
                <a:cs typeface="Calibri"/>
                <a:sym typeface="Calibri"/>
              </a:rPr>
              <a:t>23</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87719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Empty Cover">
    <p:spTree>
      <p:nvGrpSpPr>
        <p:cNvPr id="1" name="Shape 1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Content 1">
    <p:spTree>
      <p:nvGrpSpPr>
        <p:cNvPr id="1" name="Shape 18"/>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fr-CA"/>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6294FB7-80DE-4350-9839-8BB2005F2DAA}" type="datetimeFigureOut">
              <a:rPr lang="fr-CA" smtClean="0"/>
              <a:t>2019-11-05</a:t>
            </a:fld>
            <a:endParaRPr lang="fr-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8533196-AA5D-4228-9CD1-5AC3A10A061D}" type="slidenum">
              <a:rPr lang="fr-CA" smtClean="0"/>
              <a:t>‹N°›</a:t>
            </a:fld>
            <a:endParaRPr lang="fr-CA"/>
          </a:p>
        </p:txBody>
      </p:sp>
    </p:spTree>
    <p:extLst>
      <p:ext uri="{BB962C8B-B14F-4D97-AF65-F5344CB8AC3E}">
        <p14:creationId xmlns:p14="http://schemas.microsoft.com/office/powerpoint/2010/main" val="1839632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Empty Cov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6230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Back cover empty">
    <p:spTree>
      <p:nvGrpSpPr>
        <p:cNvPr id="1" name="Shape 24"/>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6.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3.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Shape 10" descr="background-01.jpg"/>
          <p:cNvPicPr preferRelativeResize="0"/>
          <p:nvPr/>
        </p:nvPicPr>
        <p:blipFill rotWithShape="1">
          <a:blip r:embed="rId3">
            <a:alphaModFix/>
          </a:blip>
          <a:srcRect/>
          <a:stretch/>
        </p:blipFill>
        <p:spPr>
          <a:xfrm>
            <a:off x="0" y="433150"/>
            <a:ext cx="9144000" cy="6472475"/>
          </a:xfrm>
          <a:prstGeom prst="rect">
            <a:avLst/>
          </a:prstGeom>
          <a:noFill/>
          <a:ln>
            <a:noFill/>
          </a:ln>
        </p:spPr>
      </p:pic>
      <p:pic>
        <p:nvPicPr>
          <p:cNvPr id="11" name="Shape 11"/>
          <p:cNvPicPr preferRelativeResize="0"/>
          <p:nvPr/>
        </p:nvPicPr>
        <p:blipFill rotWithShape="1">
          <a:blip r:embed="rId4">
            <a:alphaModFix/>
          </a:blip>
          <a:srcRect/>
          <a:stretch/>
        </p:blipFill>
        <p:spPr>
          <a:xfrm>
            <a:off x="-25400" y="0"/>
            <a:ext cx="9194801" cy="1090725"/>
          </a:xfrm>
          <a:prstGeom prst="rect">
            <a:avLst/>
          </a:prstGeom>
          <a:noFill/>
          <a:ln>
            <a:noFill/>
          </a:ln>
        </p:spPr>
      </p:pic>
      <p:pic>
        <p:nvPicPr>
          <p:cNvPr id="12" name="Shape 12"/>
          <p:cNvPicPr preferRelativeResize="0"/>
          <p:nvPr/>
        </p:nvPicPr>
        <p:blipFill rotWithShape="1">
          <a:blip r:embed="rId5">
            <a:alphaModFix/>
          </a:blip>
          <a:srcRect/>
          <a:stretch/>
        </p:blipFill>
        <p:spPr>
          <a:xfrm>
            <a:off x="303645" y="317500"/>
            <a:ext cx="8536708" cy="43965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
        <p:cNvGrpSpPr/>
        <p:nvPr/>
      </p:nvGrpSpPr>
      <p:grpSpPr>
        <a:xfrm>
          <a:off x="0" y="0"/>
          <a:ext cx="0" cy="0"/>
          <a:chOff x="0" y="0"/>
          <a:chExt cx="0" cy="0"/>
        </a:xfrm>
      </p:grpSpPr>
      <p:pic>
        <p:nvPicPr>
          <p:cNvPr id="15" name="Shape 15" descr="background-02.jpg"/>
          <p:cNvPicPr preferRelativeResize="0"/>
          <p:nvPr/>
        </p:nvPicPr>
        <p:blipFill rotWithShape="1">
          <a:blip r:embed="rId5">
            <a:alphaModFix/>
          </a:blip>
          <a:srcRect/>
          <a:stretch/>
        </p:blipFill>
        <p:spPr>
          <a:xfrm>
            <a:off x="0" y="0"/>
            <a:ext cx="9144000" cy="6472475"/>
          </a:xfrm>
          <a:prstGeom prst="rect">
            <a:avLst/>
          </a:prstGeom>
          <a:noFill/>
          <a:ln>
            <a:noFill/>
          </a:ln>
        </p:spPr>
      </p:pic>
      <p:pic>
        <p:nvPicPr>
          <p:cNvPr id="16" name="Shape 16"/>
          <p:cNvPicPr preferRelativeResize="0"/>
          <p:nvPr/>
        </p:nvPicPr>
        <p:blipFill rotWithShape="1">
          <a:blip r:embed="rId6">
            <a:alphaModFix/>
          </a:blip>
          <a:srcRect/>
          <a:stretch/>
        </p:blipFill>
        <p:spPr>
          <a:xfrm>
            <a:off x="393700" y="6368469"/>
            <a:ext cx="8420099" cy="282932"/>
          </a:xfrm>
          <a:prstGeom prst="rect">
            <a:avLst/>
          </a:prstGeom>
          <a:noFill/>
          <a:ln>
            <a:noFill/>
          </a:ln>
        </p:spPr>
      </p:pic>
      <p:pic>
        <p:nvPicPr>
          <p:cNvPr id="17" name="Shape 17"/>
          <p:cNvPicPr preferRelativeResize="0"/>
          <p:nvPr/>
        </p:nvPicPr>
        <p:blipFill rotWithShape="1">
          <a:blip r:embed="rId7">
            <a:alphaModFix/>
          </a:blip>
          <a:srcRect/>
          <a:stretch/>
        </p:blipFill>
        <p:spPr>
          <a:xfrm>
            <a:off x="0" y="6130335"/>
            <a:ext cx="9144000" cy="4343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4" r:id="rId2"/>
    <p:sldLayoutId id="2147483655"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
        <p:cNvGrpSpPr/>
        <p:nvPr/>
      </p:nvGrpSpPr>
      <p:grpSpPr>
        <a:xfrm>
          <a:off x="0" y="0"/>
          <a:ext cx="0" cy="0"/>
          <a:chOff x="0" y="0"/>
          <a:chExt cx="0" cy="0"/>
        </a:xfrm>
      </p:grpSpPr>
      <p:pic>
        <p:nvPicPr>
          <p:cNvPr id="20" name="Shape 20" descr="background-01.jpg"/>
          <p:cNvPicPr preferRelativeResize="0"/>
          <p:nvPr/>
        </p:nvPicPr>
        <p:blipFill rotWithShape="1">
          <a:blip r:embed="rId3">
            <a:alphaModFix/>
          </a:blip>
          <a:srcRect/>
          <a:stretch/>
        </p:blipFill>
        <p:spPr>
          <a:xfrm>
            <a:off x="0" y="0"/>
            <a:ext cx="9144000" cy="6472475"/>
          </a:xfrm>
          <a:prstGeom prst="rect">
            <a:avLst/>
          </a:prstGeom>
          <a:noFill/>
          <a:ln>
            <a:noFill/>
          </a:ln>
        </p:spPr>
      </p:pic>
      <p:pic>
        <p:nvPicPr>
          <p:cNvPr id="21" name="Shape 21"/>
          <p:cNvPicPr preferRelativeResize="0"/>
          <p:nvPr/>
        </p:nvPicPr>
        <p:blipFill rotWithShape="1">
          <a:blip r:embed="rId4">
            <a:alphaModFix/>
          </a:blip>
          <a:srcRect/>
          <a:stretch/>
        </p:blipFill>
        <p:spPr>
          <a:xfrm rot="10800000">
            <a:off x="-25400" y="5767274"/>
            <a:ext cx="9194801" cy="1090725"/>
          </a:xfrm>
          <a:prstGeom prst="rect">
            <a:avLst/>
          </a:prstGeom>
          <a:noFill/>
          <a:ln>
            <a:noFill/>
          </a:ln>
        </p:spPr>
      </p:pic>
      <p:pic>
        <p:nvPicPr>
          <p:cNvPr id="22" name="Shape 22"/>
          <p:cNvPicPr preferRelativeResize="0"/>
          <p:nvPr/>
        </p:nvPicPr>
        <p:blipFill rotWithShape="1">
          <a:blip r:embed="rId5">
            <a:alphaModFix/>
          </a:blip>
          <a:srcRect/>
          <a:stretch/>
        </p:blipFill>
        <p:spPr>
          <a:xfrm>
            <a:off x="361950" y="6206839"/>
            <a:ext cx="8420099" cy="282932"/>
          </a:xfrm>
          <a:prstGeom prst="rect">
            <a:avLst/>
          </a:prstGeom>
          <a:noFill/>
          <a:ln>
            <a:noFill/>
          </a:ln>
        </p:spPr>
      </p:pic>
      <p:sp>
        <p:nvSpPr>
          <p:cNvPr id="23" name="Shape 23"/>
          <p:cNvSpPr txBox="1"/>
          <p:nvPr/>
        </p:nvSpPr>
        <p:spPr>
          <a:xfrm>
            <a:off x="11731625" y="3905250"/>
            <a:ext cx="184666" cy="369332"/>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www.monemploi.com/riasec"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YOS9VnFUcAk"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 name="Titre 15"/>
          <p:cNvSpPr txBox="1">
            <a:spLocks/>
          </p:cNvSpPr>
          <p:nvPr/>
        </p:nvSpPr>
        <p:spPr>
          <a:xfrm>
            <a:off x="590554" y="1909763"/>
            <a:ext cx="7340600" cy="649287"/>
          </a:xfrm>
          <a:prstGeom prst="rect">
            <a:avLst/>
          </a:prstGeom>
        </p:spPr>
        <p:txBody>
          <a:bodyPr>
            <a:normAutofit fontScale="92500" lnSpcReduction="20000"/>
          </a:bodyPr>
          <a:lstStyle>
            <a:lvl1pPr algn="l" defTabSz="457200" rtl="0" eaLnBrk="1" latinLnBrk="0" hangingPunct="1">
              <a:spcBef>
                <a:spcPct val="0"/>
              </a:spcBef>
              <a:buNone/>
              <a:defRPr sz="2400" kern="1200" cap="all">
                <a:solidFill>
                  <a:srgbClr val="FFFFFF"/>
                </a:solidFill>
                <a:latin typeface="+mj-lt"/>
                <a:ea typeface="+mj-ea"/>
                <a:cs typeface="+mj-cs"/>
              </a:defRPr>
            </a:lvl1pPr>
          </a:lstStyle>
          <a:p>
            <a:pPr fontAlgn="auto">
              <a:spcAft>
                <a:spcPts val="0"/>
              </a:spcAft>
              <a:defRPr/>
            </a:pPr>
            <a:r>
              <a:rPr lang="fr-FR" dirty="0"/>
              <a:t>FORMATION INITIALE DES CONSEILLERS ET DES MANAGERS DE CAREER CENTER </a:t>
            </a:r>
          </a:p>
        </p:txBody>
      </p:sp>
      <p:sp>
        <p:nvSpPr>
          <p:cNvPr id="5" name="Titre 15"/>
          <p:cNvSpPr txBox="1">
            <a:spLocks/>
          </p:cNvSpPr>
          <p:nvPr/>
        </p:nvSpPr>
        <p:spPr>
          <a:xfrm>
            <a:off x="577516" y="2910236"/>
            <a:ext cx="8293958" cy="2462980"/>
          </a:xfrm>
          <a:prstGeom prst="rect">
            <a:avLst/>
          </a:prstGeom>
        </p:spPr>
        <p:txBody>
          <a:bodyPr anchor="ctr"/>
          <a:lstStyle>
            <a:lvl1pPr algn="l" defTabSz="457200" rtl="0" eaLnBrk="1" latinLnBrk="0" hangingPunct="1">
              <a:spcBef>
                <a:spcPct val="0"/>
              </a:spcBef>
              <a:buNone/>
              <a:defRPr sz="2400" kern="1200" cap="all">
                <a:solidFill>
                  <a:srgbClr val="FFFFFF"/>
                </a:solidFill>
                <a:latin typeface="+mj-lt"/>
                <a:ea typeface="+mj-ea"/>
                <a:cs typeface="+mj-cs"/>
              </a:defRPr>
            </a:lvl1pPr>
          </a:lstStyle>
          <a:p>
            <a:pPr>
              <a:lnSpc>
                <a:spcPct val="110000"/>
              </a:lnSpc>
              <a:defRPr/>
            </a:pPr>
            <a:r>
              <a:rPr lang="fr-FR" sz="1600" dirty="0">
                <a:solidFill>
                  <a:schemeClr val="bg1"/>
                </a:solidFill>
              </a:rPr>
              <a:t>Module : Animation des services clés d’un Career Center : Accueillir, orienter et coacher les jeunes</a:t>
            </a:r>
          </a:p>
          <a:p>
            <a:pPr fontAlgn="auto">
              <a:lnSpc>
                <a:spcPct val="110000"/>
              </a:lnSpc>
              <a:spcAft>
                <a:spcPts val="0"/>
              </a:spcAft>
              <a:defRPr/>
            </a:pPr>
            <a:endParaRPr lang="fr-FR" sz="1600" dirty="0">
              <a:solidFill>
                <a:schemeClr val="bg1"/>
              </a:solidFill>
            </a:endParaRPr>
          </a:p>
          <a:p>
            <a:pPr>
              <a:lnSpc>
                <a:spcPct val="110000"/>
              </a:lnSpc>
              <a:defRPr/>
            </a:pPr>
            <a:r>
              <a:rPr lang="fr-CA" sz="1600" dirty="0">
                <a:solidFill>
                  <a:schemeClr val="bg1"/>
                </a:solidFill>
              </a:rPr>
              <a:t>Maitriser les outils de diagnostic</a:t>
            </a:r>
          </a:p>
          <a:p>
            <a:pPr>
              <a:lnSpc>
                <a:spcPct val="110000"/>
              </a:lnSpc>
              <a:defRPr/>
            </a:pPr>
            <a:r>
              <a:rPr lang="fr-CA" sz="1600" dirty="0">
                <a:solidFill>
                  <a:schemeClr val="bg1"/>
                </a:solidFill>
              </a:rPr>
              <a:t>Appliquer les techniques de coaching individuel</a:t>
            </a:r>
          </a:p>
          <a:p>
            <a:pPr>
              <a:lnSpc>
                <a:spcPct val="110000"/>
              </a:lnSpc>
              <a:defRPr/>
            </a:pPr>
            <a:endParaRPr lang="fr-FR" sz="1600" dirty="0">
              <a:solidFill>
                <a:schemeClr val="bg1"/>
              </a:solidFill>
            </a:endParaRPr>
          </a:p>
          <a:p>
            <a:pPr>
              <a:lnSpc>
                <a:spcPct val="110000"/>
              </a:lnSpc>
              <a:defRPr/>
            </a:pPr>
            <a:endParaRPr lang="fr-FR" sz="1600" dirty="0">
              <a:solidFill>
                <a:schemeClr val="bg1"/>
              </a:solidFill>
            </a:endParaRPr>
          </a:p>
          <a:p>
            <a:pPr>
              <a:lnSpc>
                <a:spcPct val="110000"/>
              </a:lnSpc>
              <a:defRPr/>
            </a:pPr>
            <a:endParaRPr lang="fr-FR" sz="1600" dirty="0">
              <a:solidFill>
                <a:schemeClr val="bg1"/>
              </a:solidFill>
              <a:highlight>
                <a:srgbClr val="FFFF00"/>
              </a:highlight>
            </a:endParaRPr>
          </a:p>
          <a:p>
            <a:pPr fontAlgn="auto">
              <a:lnSpc>
                <a:spcPct val="110000"/>
              </a:lnSpc>
              <a:spcAft>
                <a:spcPts val="0"/>
              </a:spcAft>
              <a:defRPr/>
            </a:pPr>
            <a:endParaRPr lang="fr-FR" sz="1600" dirty="0">
              <a:solidFill>
                <a:schemeClr val="bg1"/>
              </a:solidFill>
              <a:highlight>
                <a:srgbClr val="FFFF00"/>
              </a:high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260350" y="1125538"/>
            <a:ext cx="8426450" cy="481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20000"/>
              </a:spcBef>
              <a:defRPr/>
            </a:pPr>
            <a:r>
              <a:rPr lang="fr-FR" altLang="x-none" sz="2000" dirty="0">
                <a:solidFill>
                  <a:srgbClr val="17375E"/>
                </a:solidFill>
                <a:latin typeface="Gill Sans MT" panose="020B0502020104020203" pitchFamily="34" charset="0"/>
              </a:rPr>
              <a:t>Processus </a:t>
            </a:r>
            <a:r>
              <a:rPr lang="fr-FR" sz="2000" dirty="0">
                <a:solidFill>
                  <a:srgbClr val="17375E"/>
                </a:solidFill>
                <a:latin typeface="Gill Sans MT" panose="020B0502020104020203" pitchFamily="34" charset="0"/>
              </a:rPr>
              <a:t>d'évaluation initiale/ 1</a:t>
            </a:r>
            <a:r>
              <a:rPr lang="fr-FR" sz="2000" baseline="30000" dirty="0">
                <a:solidFill>
                  <a:srgbClr val="17375E"/>
                </a:solidFill>
                <a:latin typeface="Gill Sans MT" panose="020B0502020104020203" pitchFamily="34" charset="0"/>
              </a:rPr>
              <a:t>er</a:t>
            </a:r>
            <a:r>
              <a:rPr lang="fr-FR" sz="2000" dirty="0">
                <a:solidFill>
                  <a:srgbClr val="17375E"/>
                </a:solidFill>
                <a:latin typeface="Gill Sans MT" panose="020B0502020104020203" pitchFamily="34" charset="0"/>
              </a:rPr>
              <a:t> RDV</a:t>
            </a:r>
          </a:p>
          <a:p>
            <a:pPr marL="342900" indent="-342900" eaLnBrk="1" hangingPunct="1">
              <a:spcBef>
                <a:spcPct val="20000"/>
              </a:spcBef>
              <a:buFont typeface="Arial" charset="0"/>
              <a:buChar char="•"/>
              <a:defRPr/>
            </a:pPr>
            <a:r>
              <a:rPr lang="fr-FR" altLang="x-none" sz="2000" dirty="0">
                <a:solidFill>
                  <a:srgbClr val="17375E"/>
                </a:solidFill>
                <a:latin typeface="Gill Sans MT" panose="020B0502020104020203" pitchFamily="34" charset="0"/>
              </a:rPr>
              <a:t>Identifier les enjeux/problématiques du jeune</a:t>
            </a:r>
          </a:p>
          <a:p>
            <a:pPr marL="1085850" lvl="1" indent="-342900" eaLnBrk="1" hangingPunct="1">
              <a:spcBef>
                <a:spcPct val="20000"/>
              </a:spcBef>
              <a:buFont typeface="Arial" charset="0"/>
              <a:buChar char="•"/>
              <a:defRPr/>
            </a:pPr>
            <a:r>
              <a:rPr lang="fr-FR" altLang="x-none" sz="2000" dirty="0">
                <a:solidFill>
                  <a:srgbClr val="17375E"/>
                </a:solidFill>
                <a:latin typeface="Gill Sans MT" panose="020B0502020104020203" pitchFamily="34" charset="0"/>
              </a:rPr>
              <a:t>Qu’est-ce qui vous amène au </a:t>
            </a:r>
            <a:r>
              <a:rPr lang="fr-FR" altLang="x-none" sz="2000" dirty="0" err="1">
                <a:solidFill>
                  <a:srgbClr val="17375E"/>
                </a:solidFill>
                <a:latin typeface="Gill Sans MT" panose="020B0502020104020203" pitchFamily="34" charset="0"/>
              </a:rPr>
              <a:t>Career</a:t>
            </a:r>
            <a:r>
              <a:rPr lang="fr-FR" altLang="x-none" sz="2000" dirty="0">
                <a:solidFill>
                  <a:srgbClr val="17375E"/>
                </a:solidFill>
                <a:latin typeface="Gill Sans MT" panose="020B0502020104020203" pitchFamily="34" charset="0"/>
              </a:rPr>
              <a:t> Center aujourd’hui ?</a:t>
            </a:r>
          </a:p>
          <a:p>
            <a:pPr marL="1085850" lvl="1" indent="-342900" eaLnBrk="1" hangingPunct="1">
              <a:spcBef>
                <a:spcPct val="20000"/>
              </a:spcBef>
              <a:buFont typeface="Arial" charset="0"/>
              <a:buChar char="•"/>
              <a:defRPr/>
            </a:pPr>
            <a:r>
              <a:rPr lang="fr-FR" altLang="x-none" sz="2000" dirty="0">
                <a:solidFill>
                  <a:srgbClr val="17375E"/>
                </a:solidFill>
                <a:latin typeface="Gill Sans MT" panose="020B0502020104020203" pitchFamily="34" charset="0"/>
              </a:rPr>
              <a:t>Obtenir une image claire de la situation du jeune, ses besoins, ses attentes et ses objectifs pour la séance</a:t>
            </a:r>
          </a:p>
          <a:p>
            <a:pPr marL="342900" indent="-342900" eaLnBrk="1" hangingPunct="1">
              <a:spcBef>
                <a:spcPct val="20000"/>
              </a:spcBef>
              <a:buFont typeface="Arial" charset="0"/>
              <a:buChar char="•"/>
              <a:defRPr/>
            </a:pPr>
            <a:r>
              <a:rPr lang="fr-FR" altLang="x-none" sz="2000" dirty="0">
                <a:solidFill>
                  <a:srgbClr val="17375E"/>
                </a:solidFill>
                <a:latin typeface="Gill Sans MT" panose="020B0502020104020203" pitchFamily="34" charset="0"/>
              </a:rPr>
              <a:t>Utiliser le modèle de planification de carrière pour identifier dans quelle catégorie se situent les attentes du jeune :</a:t>
            </a:r>
          </a:p>
          <a:p>
            <a:pPr marL="1085850" lvl="1" indent="-342900" eaLnBrk="1" hangingPunct="1">
              <a:spcBef>
                <a:spcPct val="20000"/>
              </a:spcBef>
              <a:buFont typeface="Arial" charset="0"/>
              <a:buChar char="•"/>
              <a:defRPr/>
            </a:pPr>
            <a:r>
              <a:rPr lang="fr-FR" altLang="x-none" sz="2000" dirty="0">
                <a:solidFill>
                  <a:srgbClr val="17375E"/>
                </a:solidFill>
                <a:latin typeface="Gill Sans MT" panose="020B0502020104020203" pitchFamily="34" charset="0"/>
              </a:rPr>
              <a:t>Découverte de soi</a:t>
            </a:r>
          </a:p>
          <a:p>
            <a:pPr marL="1085850" lvl="1" indent="-342900" eaLnBrk="1" hangingPunct="1">
              <a:spcBef>
                <a:spcPct val="20000"/>
              </a:spcBef>
              <a:buFont typeface="Arial" charset="0"/>
              <a:buChar char="•"/>
              <a:defRPr/>
            </a:pPr>
            <a:r>
              <a:rPr lang="fr-FR" altLang="x-none" sz="2000" dirty="0">
                <a:solidFill>
                  <a:srgbClr val="17375E"/>
                </a:solidFill>
                <a:latin typeface="Gill Sans MT" panose="020B0502020104020203" pitchFamily="34" charset="0"/>
              </a:rPr>
              <a:t>Exploration de carrière</a:t>
            </a:r>
          </a:p>
          <a:p>
            <a:pPr marL="1085850" lvl="1" indent="-342900" eaLnBrk="1" hangingPunct="1">
              <a:spcBef>
                <a:spcPct val="20000"/>
              </a:spcBef>
              <a:buFont typeface="Arial" charset="0"/>
              <a:buChar char="•"/>
              <a:defRPr/>
            </a:pPr>
            <a:r>
              <a:rPr lang="fr-FR" altLang="x-none" sz="2000" dirty="0">
                <a:solidFill>
                  <a:srgbClr val="17375E"/>
                </a:solidFill>
                <a:latin typeface="Gill Sans MT" panose="020B0502020104020203" pitchFamily="34" charset="0"/>
              </a:rPr>
              <a:t>Prise de décision</a:t>
            </a:r>
          </a:p>
          <a:p>
            <a:pPr marL="1085850" lvl="1" indent="-342900" eaLnBrk="1" hangingPunct="1">
              <a:spcBef>
                <a:spcPct val="20000"/>
              </a:spcBef>
              <a:buFont typeface="Arial" charset="0"/>
              <a:buChar char="•"/>
              <a:defRPr/>
            </a:pPr>
            <a:r>
              <a:rPr lang="fr-FR" altLang="x-none" sz="2000" dirty="0">
                <a:solidFill>
                  <a:srgbClr val="17375E"/>
                </a:solidFill>
                <a:latin typeface="Gill Sans MT" panose="020B0502020104020203" pitchFamily="34" charset="0"/>
              </a:rPr>
              <a:t>Passer à l’action</a:t>
            </a:r>
          </a:p>
          <a:p>
            <a:pPr marL="342900" indent="-342900" eaLnBrk="1" hangingPunct="1">
              <a:spcBef>
                <a:spcPct val="20000"/>
              </a:spcBef>
              <a:buFont typeface="Arial" charset="0"/>
              <a:buChar char="•"/>
              <a:defRPr/>
            </a:pPr>
            <a:r>
              <a:rPr lang="fr-FR" altLang="x-none" sz="2000" dirty="0">
                <a:solidFill>
                  <a:srgbClr val="17375E"/>
                </a:solidFill>
                <a:latin typeface="Gill Sans MT" panose="020B0502020104020203" pitchFamily="34" charset="0"/>
              </a:rPr>
              <a:t>Essayer de déterminer un point de départ, obtenir l’adhésion du jeune</a:t>
            </a:r>
          </a:p>
        </p:txBody>
      </p:sp>
      <p:sp>
        <p:nvSpPr>
          <p:cNvPr id="3" name="Rectangle 2"/>
          <p:cNvSpPr/>
          <p:nvPr/>
        </p:nvSpPr>
        <p:spPr>
          <a:xfrm>
            <a:off x="899592" y="332656"/>
            <a:ext cx="7632848" cy="830997"/>
          </a:xfrm>
          <a:prstGeom prst="rect">
            <a:avLst/>
          </a:prstGeom>
        </p:spPr>
        <p:txBody>
          <a:bodyPr wrap="square">
            <a:spAutoFit/>
          </a:bodyPr>
          <a:lstStyle/>
          <a:p>
            <a:pPr>
              <a:buClr>
                <a:srgbClr val="C2113A"/>
              </a:buClr>
              <a:buSzPct val="25000"/>
              <a:defRPr/>
            </a:pPr>
            <a:r>
              <a:rPr lang="fr-FR" sz="2400" i="1" kern="1200" dirty="0">
                <a:solidFill>
                  <a:srgbClr val="FF0000"/>
                </a:solidFill>
                <a:latin typeface="Arial" charset="0"/>
                <a:ea typeface="ＭＳ Ｐゴシック" charset="-128"/>
                <a:cs typeface="+mn-cs"/>
              </a:rPr>
              <a:t>Exemple de séance de conseil</a:t>
            </a:r>
          </a:p>
          <a:p>
            <a:pPr>
              <a:buClr>
                <a:srgbClr val="C2113A"/>
              </a:buClr>
              <a:buSzPct val="25000"/>
              <a:defRPr/>
            </a:pPr>
            <a:endParaRPr lang="fr-FR" sz="2400" i="1" kern="1200" dirty="0">
              <a:solidFill>
                <a:srgbClr val="FF0000"/>
              </a:solidFill>
              <a:latin typeface="Arial" charset="0"/>
              <a:ea typeface="ＭＳ Ｐゴシック" charset="-128"/>
              <a:cs typeface="+mn-cs"/>
            </a:endParaRPr>
          </a:p>
        </p:txBody>
      </p:sp>
    </p:spTree>
    <p:extLst>
      <p:ext uri="{BB962C8B-B14F-4D97-AF65-F5344CB8AC3E}">
        <p14:creationId xmlns:p14="http://schemas.microsoft.com/office/powerpoint/2010/main" val="1575541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51"/>
          <p:cNvSpPr txBox="1"/>
          <p:nvPr/>
        </p:nvSpPr>
        <p:spPr>
          <a:xfrm>
            <a:off x="683568" y="470303"/>
            <a:ext cx="8064896" cy="650038"/>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C2113A"/>
              </a:buClr>
              <a:buSzPct val="25000"/>
              <a:buFont typeface="Gill Sans"/>
              <a:buNone/>
            </a:pPr>
            <a:r>
              <a:rPr lang="fr-FR" sz="2000" b="0" i="0" u="none" strike="noStrike" cap="none" dirty="0">
                <a:solidFill>
                  <a:srgbClr val="C2113A"/>
                </a:solidFill>
                <a:latin typeface="Gill Sans"/>
                <a:ea typeface="Gill Sans"/>
                <a:cs typeface="Gill Sans"/>
                <a:sym typeface="Gill Sans"/>
              </a:rPr>
              <a:t>EXEMPLES DE QUESTIONS POUR DÉBUTER LA SÉANCE</a:t>
            </a:r>
          </a:p>
        </p:txBody>
      </p:sp>
      <p:sp>
        <p:nvSpPr>
          <p:cNvPr id="4" name="Shape 52"/>
          <p:cNvSpPr txBox="1"/>
          <p:nvPr/>
        </p:nvSpPr>
        <p:spPr>
          <a:xfrm>
            <a:off x="251520" y="1487606"/>
            <a:ext cx="8064896" cy="4173641"/>
          </a:xfrm>
          <a:prstGeom prst="rect">
            <a:avLst/>
          </a:prstGeom>
          <a:noFill/>
          <a:ln>
            <a:noFill/>
          </a:ln>
        </p:spPr>
        <p:txBody>
          <a:bodyPr lIns="91425" tIns="45700" rIns="91425" bIns="45700" anchor="t" anchorCtr="0">
            <a:noAutofit/>
          </a:bodyPr>
          <a:lstStyle/>
          <a:p>
            <a:pPr marL="285750" marR="0" lvl="0" indent="-285750" algn="l" rtl="0">
              <a:lnSpc>
                <a:spcPct val="100000"/>
              </a:lnSpc>
              <a:spcBef>
                <a:spcPts val="0"/>
              </a:spcBef>
              <a:spcAft>
                <a:spcPts val="0"/>
              </a:spcAft>
              <a:buClr>
                <a:srgbClr val="17375E"/>
              </a:buClr>
              <a:buSzPct val="25000"/>
              <a:buFont typeface="Wingdings" panose="05000000000000000000" pitchFamily="2" charset="2"/>
              <a:buChar char="Ø"/>
            </a:pPr>
            <a:r>
              <a:rPr lang="fr-FR" sz="2000" dirty="0">
                <a:solidFill>
                  <a:srgbClr val="17375E"/>
                </a:solidFill>
                <a:latin typeface="Gill Sans MT" panose="020B0502020104020203" pitchFamily="34" charset="0"/>
                <a:ea typeface="Cabin"/>
                <a:cs typeface="Cabin"/>
                <a:sym typeface="Cabin"/>
              </a:rPr>
              <a:t>Qu‘est-ce qui t’amène à me consulter aujourd’hui?</a:t>
            </a:r>
            <a:br>
              <a:rPr lang="fr-FR" sz="2000" b="0" i="0" u="none" strike="noStrike" cap="none" dirty="0">
                <a:solidFill>
                  <a:srgbClr val="17375E"/>
                </a:solidFill>
                <a:latin typeface="Gill Sans MT" panose="020B0502020104020203" pitchFamily="34" charset="0"/>
                <a:ea typeface="Cabin"/>
                <a:cs typeface="Cabin"/>
                <a:sym typeface="Cabin"/>
              </a:rPr>
            </a:br>
            <a:endParaRPr lang="fr-FR" sz="2000" b="0" i="0" u="none" strike="noStrike" cap="none" dirty="0">
              <a:solidFill>
                <a:srgbClr val="17375E"/>
              </a:solidFill>
              <a:latin typeface="Gill Sans MT" panose="020B0502020104020203" pitchFamily="34" charset="0"/>
              <a:ea typeface="Cabin"/>
              <a:cs typeface="Cabin"/>
              <a:sym typeface="Cabin"/>
            </a:endParaRPr>
          </a:p>
          <a:p>
            <a:pPr marL="285750" marR="0" lvl="0" indent="-285750" algn="l" rtl="0">
              <a:lnSpc>
                <a:spcPct val="100000"/>
              </a:lnSpc>
              <a:spcBef>
                <a:spcPts val="0"/>
              </a:spcBef>
              <a:spcAft>
                <a:spcPts val="0"/>
              </a:spcAft>
              <a:buClr>
                <a:srgbClr val="17375E"/>
              </a:buClr>
              <a:buSzPct val="25000"/>
              <a:buFont typeface="Wingdings" panose="05000000000000000000" pitchFamily="2" charset="2"/>
              <a:buChar char="Ø"/>
            </a:pPr>
            <a:r>
              <a:rPr lang="fr-FR" sz="2000" dirty="0">
                <a:solidFill>
                  <a:srgbClr val="17375E"/>
                </a:solidFill>
                <a:latin typeface="Gill Sans MT" panose="020B0502020104020203" pitchFamily="34" charset="0"/>
                <a:ea typeface="Cabin"/>
                <a:cs typeface="Cabin"/>
                <a:sym typeface="Cabin"/>
              </a:rPr>
              <a:t>As-tu déjà consulté quelqu’un pour ton choix de carrière par le passé?</a:t>
            </a:r>
          </a:p>
          <a:p>
            <a:pPr marL="285750" marR="0" lvl="0" indent="-285750" algn="l" rtl="0">
              <a:lnSpc>
                <a:spcPct val="100000"/>
              </a:lnSpc>
              <a:spcBef>
                <a:spcPts val="0"/>
              </a:spcBef>
              <a:spcAft>
                <a:spcPts val="0"/>
              </a:spcAft>
              <a:buClr>
                <a:srgbClr val="17375E"/>
              </a:buClr>
              <a:buSzPct val="25000"/>
              <a:buFont typeface="Wingdings" panose="05000000000000000000" pitchFamily="2" charset="2"/>
              <a:buChar char="Ø"/>
            </a:pPr>
            <a:endParaRPr lang="fr-FR" sz="2000" b="0" i="0" u="none" strike="noStrike" cap="none" dirty="0">
              <a:solidFill>
                <a:srgbClr val="17375E"/>
              </a:solidFill>
              <a:latin typeface="Gill Sans MT" panose="020B0502020104020203" pitchFamily="34" charset="0"/>
              <a:ea typeface="Cabin"/>
              <a:cs typeface="Cabin"/>
              <a:sym typeface="Cabin"/>
            </a:endParaRPr>
          </a:p>
          <a:p>
            <a:pPr marL="285750" marR="0" lvl="0" indent="-285750" algn="l" rtl="0">
              <a:lnSpc>
                <a:spcPct val="100000"/>
              </a:lnSpc>
              <a:spcBef>
                <a:spcPts val="0"/>
              </a:spcBef>
              <a:spcAft>
                <a:spcPts val="0"/>
              </a:spcAft>
              <a:buClr>
                <a:srgbClr val="17375E"/>
              </a:buClr>
              <a:buSzPct val="25000"/>
              <a:buFont typeface="Wingdings" panose="05000000000000000000" pitchFamily="2" charset="2"/>
              <a:buChar char="Ø"/>
            </a:pPr>
            <a:r>
              <a:rPr lang="fr-FR" sz="2000" dirty="0">
                <a:solidFill>
                  <a:srgbClr val="17375E"/>
                </a:solidFill>
                <a:latin typeface="Gill Sans MT" panose="020B0502020104020203" pitchFamily="34" charset="0"/>
                <a:ea typeface="Cabin"/>
                <a:cs typeface="Cabin"/>
                <a:sym typeface="Cabin"/>
              </a:rPr>
              <a:t>Comment as-tu choisi ton programme d’études actuel?</a:t>
            </a:r>
          </a:p>
          <a:p>
            <a:pPr marL="285750" marR="0" lvl="0" indent="-285750" algn="l" rtl="0">
              <a:lnSpc>
                <a:spcPct val="100000"/>
              </a:lnSpc>
              <a:spcBef>
                <a:spcPts val="0"/>
              </a:spcBef>
              <a:spcAft>
                <a:spcPts val="0"/>
              </a:spcAft>
              <a:buClr>
                <a:srgbClr val="17375E"/>
              </a:buClr>
              <a:buSzPct val="25000"/>
              <a:buFont typeface="Wingdings" panose="05000000000000000000" pitchFamily="2" charset="2"/>
              <a:buChar char="Ø"/>
            </a:pPr>
            <a:endParaRPr lang="fr-FR" sz="2000" b="0" i="0" u="none" strike="noStrike" cap="none" dirty="0">
              <a:solidFill>
                <a:srgbClr val="17375E"/>
              </a:solidFill>
              <a:latin typeface="Gill Sans MT" panose="020B0502020104020203" pitchFamily="34" charset="0"/>
              <a:ea typeface="Cabin"/>
              <a:cs typeface="Cabin"/>
              <a:sym typeface="Cabin"/>
            </a:endParaRPr>
          </a:p>
          <a:p>
            <a:pPr marL="285750" marR="0" lvl="0" indent="-285750" algn="l" rtl="0">
              <a:lnSpc>
                <a:spcPct val="100000"/>
              </a:lnSpc>
              <a:spcBef>
                <a:spcPts val="0"/>
              </a:spcBef>
              <a:spcAft>
                <a:spcPts val="0"/>
              </a:spcAft>
              <a:buClr>
                <a:srgbClr val="17375E"/>
              </a:buClr>
              <a:buSzPct val="25000"/>
              <a:buFont typeface="Wingdings" panose="05000000000000000000" pitchFamily="2" charset="2"/>
              <a:buChar char="Ø"/>
            </a:pPr>
            <a:r>
              <a:rPr lang="fr-FR" sz="2000" dirty="0">
                <a:solidFill>
                  <a:srgbClr val="17375E"/>
                </a:solidFill>
                <a:latin typeface="Gill Sans MT" panose="020B0502020104020203" pitchFamily="34" charset="0"/>
                <a:ea typeface="Cabin"/>
                <a:cs typeface="Cabin"/>
                <a:sym typeface="Cabin"/>
              </a:rPr>
              <a:t>Qu’est-ce que tu aimes et que tu n’aimes pas dans ton programme?</a:t>
            </a:r>
          </a:p>
          <a:p>
            <a:pPr marL="285750" marR="0" lvl="0" indent="-285750" algn="l" rtl="0">
              <a:lnSpc>
                <a:spcPct val="100000"/>
              </a:lnSpc>
              <a:spcBef>
                <a:spcPts val="0"/>
              </a:spcBef>
              <a:spcAft>
                <a:spcPts val="0"/>
              </a:spcAft>
              <a:buClr>
                <a:srgbClr val="17375E"/>
              </a:buClr>
              <a:buSzPct val="25000"/>
              <a:buFont typeface="Wingdings" panose="05000000000000000000" pitchFamily="2" charset="2"/>
              <a:buChar char="Ø"/>
            </a:pPr>
            <a:endParaRPr lang="fr-FR" sz="2000" b="0" i="0" u="none" strike="noStrike" cap="none" dirty="0">
              <a:solidFill>
                <a:srgbClr val="17375E"/>
              </a:solidFill>
              <a:latin typeface="Gill Sans MT" panose="020B0502020104020203" pitchFamily="34" charset="0"/>
              <a:ea typeface="Cabin"/>
              <a:cs typeface="Cabin"/>
              <a:sym typeface="Cabin"/>
            </a:endParaRPr>
          </a:p>
          <a:p>
            <a:pPr marL="285750" marR="0" lvl="0" indent="-285750" algn="l" rtl="0">
              <a:lnSpc>
                <a:spcPct val="100000"/>
              </a:lnSpc>
              <a:spcBef>
                <a:spcPts val="0"/>
              </a:spcBef>
              <a:spcAft>
                <a:spcPts val="0"/>
              </a:spcAft>
              <a:buClr>
                <a:srgbClr val="17375E"/>
              </a:buClr>
              <a:buSzPct val="25000"/>
              <a:buFont typeface="Wingdings" panose="05000000000000000000" pitchFamily="2" charset="2"/>
              <a:buChar char="Ø"/>
            </a:pPr>
            <a:r>
              <a:rPr lang="fr-FR" sz="2000" dirty="0">
                <a:solidFill>
                  <a:srgbClr val="17375E"/>
                </a:solidFill>
                <a:latin typeface="Gill Sans MT" panose="020B0502020104020203" pitchFamily="34" charset="0"/>
                <a:ea typeface="Cabin"/>
                <a:cs typeface="Cabin"/>
                <a:sym typeface="Cabin"/>
              </a:rPr>
              <a:t>À quels métiers as-tu songé jusqu’à présent?</a:t>
            </a:r>
          </a:p>
          <a:p>
            <a:pPr marL="285750" marR="0" lvl="0" indent="-285750" algn="l" rtl="0">
              <a:lnSpc>
                <a:spcPct val="100000"/>
              </a:lnSpc>
              <a:spcBef>
                <a:spcPts val="0"/>
              </a:spcBef>
              <a:spcAft>
                <a:spcPts val="0"/>
              </a:spcAft>
              <a:buClr>
                <a:srgbClr val="17375E"/>
              </a:buClr>
              <a:buSzPct val="25000"/>
              <a:buFont typeface="Wingdings" panose="05000000000000000000" pitchFamily="2" charset="2"/>
              <a:buChar char="Ø"/>
            </a:pPr>
            <a:endParaRPr lang="fr-FR" sz="2000" b="0" i="0" u="none" strike="noStrike" cap="none" dirty="0">
              <a:solidFill>
                <a:srgbClr val="17375E"/>
              </a:solidFill>
              <a:latin typeface="Gill Sans MT" panose="020B0502020104020203" pitchFamily="34" charset="0"/>
              <a:ea typeface="Cabin"/>
              <a:cs typeface="Cabin"/>
              <a:sym typeface="Cabin"/>
            </a:endParaRPr>
          </a:p>
          <a:p>
            <a:pPr marL="285750" marR="0" lvl="0" indent="-285750" algn="l" rtl="0">
              <a:lnSpc>
                <a:spcPct val="100000"/>
              </a:lnSpc>
              <a:spcBef>
                <a:spcPts val="0"/>
              </a:spcBef>
              <a:spcAft>
                <a:spcPts val="0"/>
              </a:spcAft>
              <a:buClr>
                <a:srgbClr val="17375E"/>
              </a:buClr>
              <a:buSzPct val="25000"/>
              <a:buFont typeface="Wingdings" panose="05000000000000000000" pitchFamily="2" charset="2"/>
              <a:buChar char="Ø"/>
            </a:pPr>
            <a:r>
              <a:rPr lang="fr-FR" sz="2000" dirty="0">
                <a:solidFill>
                  <a:srgbClr val="17375E"/>
                </a:solidFill>
                <a:latin typeface="Gill Sans MT" panose="020B0502020104020203" pitchFamily="34" charset="0"/>
                <a:ea typeface="Cabin"/>
                <a:cs typeface="Cabin"/>
                <a:sym typeface="Cabin"/>
              </a:rPr>
              <a:t>Quels métiers exercent tes parents? Tes frères et sœurs?</a:t>
            </a:r>
          </a:p>
          <a:p>
            <a:pPr marL="285750" marR="0" lvl="0" indent="-285750" algn="l" rtl="0">
              <a:lnSpc>
                <a:spcPct val="100000"/>
              </a:lnSpc>
              <a:spcBef>
                <a:spcPts val="0"/>
              </a:spcBef>
              <a:spcAft>
                <a:spcPts val="0"/>
              </a:spcAft>
              <a:buClr>
                <a:srgbClr val="17375E"/>
              </a:buClr>
              <a:buSzPct val="25000"/>
              <a:buFont typeface="Wingdings" panose="05000000000000000000" pitchFamily="2" charset="2"/>
              <a:buChar char="Ø"/>
            </a:pPr>
            <a:endParaRPr lang="fr-FR" sz="2000" dirty="0">
              <a:solidFill>
                <a:srgbClr val="17375E"/>
              </a:solidFill>
              <a:latin typeface="Gill Sans MT" panose="020B0502020104020203" pitchFamily="34" charset="0"/>
              <a:ea typeface="Cabin"/>
              <a:cs typeface="Cabin"/>
              <a:sym typeface="Cabin"/>
            </a:endParaRPr>
          </a:p>
          <a:p>
            <a:pPr marL="285750" marR="0" lvl="0" indent="-285750" algn="l" rtl="0">
              <a:lnSpc>
                <a:spcPct val="100000"/>
              </a:lnSpc>
              <a:spcBef>
                <a:spcPts val="0"/>
              </a:spcBef>
              <a:spcAft>
                <a:spcPts val="0"/>
              </a:spcAft>
              <a:buClr>
                <a:srgbClr val="17375E"/>
              </a:buClr>
              <a:buSzPct val="25000"/>
              <a:buFont typeface="Wingdings" panose="05000000000000000000" pitchFamily="2" charset="2"/>
              <a:buChar char="Ø"/>
            </a:pPr>
            <a:r>
              <a:rPr lang="fr-FR" sz="2000" dirty="0">
                <a:solidFill>
                  <a:srgbClr val="17375E"/>
                </a:solidFill>
                <a:latin typeface="Gill Sans MT" panose="020B0502020104020203" pitchFamily="34" charset="0"/>
                <a:ea typeface="Cabin"/>
                <a:cs typeface="Cabin"/>
                <a:sym typeface="Cabin"/>
              </a:rPr>
              <a:t>Comment te sens-tu à l’idée de choisir un métier?</a:t>
            </a:r>
            <a:endParaRPr lang="fr-FR" sz="2000" b="0" i="0" u="none" strike="noStrike" cap="none" dirty="0">
              <a:solidFill>
                <a:srgbClr val="17375E"/>
              </a:solidFill>
              <a:latin typeface="Gill Sans MT" panose="020B0502020104020203" pitchFamily="34" charset="0"/>
              <a:ea typeface="Cabin"/>
              <a:cs typeface="Cabin"/>
              <a:sym typeface="Cabin"/>
            </a:endParaRPr>
          </a:p>
          <a:p>
            <a:pPr marL="0" marR="0" lvl="0" indent="0" algn="l" rtl="0">
              <a:lnSpc>
                <a:spcPct val="100000"/>
              </a:lnSpc>
              <a:spcBef>
                <a:spcPts val="0"/>
              </a:spcBef>
              <a:spcAft>
                <a:spcPts val="0"/>
              </a:spcAft>
              <a:buClr>
                <a:schemeClr val="dk1"/>
              </a:buClr>
              <a:buFont typeface="Arial"/>
              <a:buNone/>
            </a:pPr>
            <a:endParaRPr sz="2000" b="0" i="0" u="none" strike="noStrike" cap="none" dirty="0">
              <a:solidFill>
                <a:srgbClr val="17375E"/>
              </a:solidFill>
              <a:latin typeface="Gill Sans MT" panose="020B0502020104020203" pitchFamily="34" charset="0"/>
              <a:ea typeface="Cabin"/>
              <a:cs typeface="Cabin"/>
              <a:sym typeface="Cabin"/>
            </a:endParaRPr>
          </a:p>
          <a:p>
            <a:pPr marL="0" marR="0" lvl="0" indent="0" algn="l" rtl="0">
              <a:lnSpc>
                <a:spcPct val="100000"/>
              </a:lnSpc>
              <a:spcBef>
                <a:spcPts val="0"/>
              </a:spcBef>
              <a:spcAft>
                <a:spcPts val="0"/>
              </a:spcAft>
              <a:buClr>
                <a:schemeClr val="dk1"/>
              </a:buClr>
              <a:buFont typeface="Arial"/>
              <a:buNone/>
            </a:pPr>
            <a:endParaRPr sz="2000" b="0" i="0" u="none" strike="noStrike" cap="none" dirty="0">
              <a:solidFill>
                <a:srgbClr val="17375E"/>
              </a:solidFill>
              <a:latin typeface="Gill Sans MT" panose="020B0502020104020203" pitchFamily="34" charset="0"/>
              <a:sym typeface="Arial"/>
            </a:endParaRPr>
          </a:p>
        </p:txBody>
      </p:sp>
    </p:spTree>
    <p:extLst>
      <p:ext uri="{BB962C8B-B14F-4D97-AF65-F5344CB8AC3E}">
        <p14:creationId xmlns:p14="http://schemas.microsoft.com/office/powerpoint/2010/main" val="1647816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fr-CA" sz="2400" dirty="0">
                <a:solidFill>
                  <a:srgbClr val="C00000"/>
                </a:solidFill>
                <a:latin typeface="Gill Sans MT" panose="020B0502020104020203" pitchFamily="34" charset="0"/>
              </a:rPr>
              <a:t>Conseiller les jeunes ayant des problèmes de santé mentale soupçonnés</a:t>
            </a:r>
          </a:p>
        </p:txBody>
      </p:sp>
    </p:spTree>
    <p:extLst>
      <p:ext uri="{BB962C8B-B14F-4D97-AF65-F5344CB8AC3E}">
        <p14:creationId xmlns:p14="http://schemas.microsoft.com/office/powerpoint/2010/main" val="13658507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48680"/>
            <a:ext cx="8229600" cy="1143000"/>
          </a:xfrm>
        </p:spPr>
        <p:txBody>
          <a:bodyPr/>
          <a:lstStyle/>
          <a:p>
            <a:r>
              <a:rPr lang="fr-CA" sz="2400" dirty="0">
                <a:solidFill>
                  <a:srgbClr val="C00000"/>
                </a:solidFill>
                <a:latin typeface="Gill Sans MT" panose="020B0502020104020203" pitchFamily="34" charset="0"/>
              </a:rPr>
              <a:t>Définition du trouble mental</a:t>
            </a:r>
          </a:p>
        </p:txBody>
      </p:sp>
      <p:sp>
        <p:nvSpPr>
          <p:cNvPr id="3" name="Content Placeholder 2"/>
          <p:cNvSpPr>
            <a:spLocks noGrp="1"/>
          </p:cNvSpPr>
          <p:nvPr>
            <p:ph idx="1"/>
          </p:nvPr>
        </p:nvSpPr>
        <p:spPr/>
        <p:txBody>
          <a:bodyPr/>
          <a:lstStyle/>
          <a:p>
            <a:endParaRPr lang="fr-CA" sz="2000" dirty="0">
              <a:solidFill>
                <a:srgbClr val="17375E"/>
              </a:solidFill>
              <a:latin typeface="Gill Sans MT" panose="020B0502020104020203" pitchFamily="34" charset="0"/>
            </a:endParaRPr>
          </a:p>
          <a:p>
            <a:r>
              <a:rPr lang="fr-CA" sz="2000" dirty="0">
                <a:solidFill>
                  <a:srgbClr val="17375E"/>
                </a:solidFill>
                <a:latin typeface="Gill Sans MT" panose="020B0502020104020203" pitchFamily="34" charset="0"/>
              </a:rPr>
              <a:t>Affection cliniquement significative qui se caractérise par le changement du mode de pensée, de l’humeur (affects), du comportement associé à une détresse psychique ou à une altération des fonctions mentales </a:t>
            </a:r>
          </a:p>
          <a:p>
            <a:endParaRPr lang="fr-CA" sz="2000" dirty="0">
              <a:solidFill>
                <a:srgbClr val="17375E"/>
              </a:solidFill>
              <a:latin typeface="Gill Sans MT" panose="020B0502020104020203" pitchFamily="34" charset="0"/>
            </a:endParaRPr>
          </a:p>
          <a:p>
            <a:r>
              <a:rPr lang="fr-CA" sz="2000" dirty="0">
                <a:solidFill>
                  <a:srgbClr val="17375E"/>
                </a:solidFill>
                <a:latin typeface="Gill Sans MT" panose="020B0502020104020203" pitchFamily="34" charset="0"/>
              </a:rPr>
              <a:t>(Organisation mondiale de la santé, 2001) </a:t>
            </a:r>
          </a:p>
        </p:txBody>
      </p:sp>
    </p:spTree>
    <p:extLst>
      <p:ext uri="{BB962C8B-B14F-4D97-AF65-F5344CB8AC3E}">
        <p14:creationId xmlns:p14="http://schemas.microsoft.com/office/powerpoint/2010/main" val="1400012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lstStyle/>
          <a:p>
            <a:r>
              <a:rPr lang="fr-CA" sz="2400" dirty="0">
                <a:solidFill>
                  <a:srgbClr val="C00000"/>
                </a:solidFill>
                <a:latin typeface="Gill Sans MT" panose="020B0502020104020203" pitchFamily="34" charset="0"/>
              </a:rPr>
              <a:t>Plusieurs types de problématique de santé mentale </a:t>
            </a:r>
            <a:br>
              <a:rPr lang="fr-CA" sz="2400" dirty="0">
                <a:solidFill>
                  <a:srgbClr val="C00000"/>
                </a:solidFill>
                <a:latin typeface="Gill Sans MT" panose="020B0502020104020203" pitchFamily="34" charset="0"/>
              </a:rPr>
            </a:br>
            <a:endParaRPr lang="fr-CA" sz="2400" dirty="0">
              <a:solidFill>
                <a:srgbClr val="C00000"/>
              </a:solidFill>
              <a:latin typeface="Gill Sans MT" panose="020B0502020104020203" pitchFamily="34" charset="0"/>
            </a:endParaRPr>
          </a:p>
        </p:txBody>
      </p:sp>
      <p:sp>
        <p:nvSpPr>
          <p:cNvPr id="3" name="Content Placeholder 2"/>
          <p:cNvSpPr>
            <a:spLocks noGrp="1"/>
          </p:cNvSpPr>
          <p:nvPr>
            <p:ph idx="1"/>
          </p:nvPr>
        </p:nvSpPr>
        <p:spPr>
          <a:xfrm>
            <a:off x="251520" y="980728"/>
            <a:ext cx="8229600" cy="4525963"/>
          </a:xfrm>
        </p:spPr>
        <p:txBody>
          <a:bodyPr/>
          <a:lstStyle/>
          <a:p>
            <a:r>
              <a:rPr lang="fr-CA" sz="2000" dirty="0">
                <a:solidFill>
                  <a:srgbClr val="17375E"/>
                </a:solidFill>
                <a:latin typeface="Gill Sans MT" panose="020B0502020104020203" pitchFamily="34" charset="0"/>
              </a:rPr>
              <a:t>Généralement départagées en deux grands groupes soit :</a:t>
            </a:r>
          </a:p>
          <a:p>
            <a:r>
              <a:rPr lang="fr-CA" sz="2000" dirty="0">
                <a:solidFill>
                  <a:srgbClr val="17375E"/>
                </a:solidFill>
                <a:latin typeface="Gill Sans MT" panose="020B0502020104020203" pitchFamily="34" charset="0"/>
              </a:rPr>
              <a:t>  </a:t>
            </a:r>
          </a:p>
          <a:p>
            <a:pPr marL="342900" indent="-342900">
              <a:buFont typeface="Arial" charset="0"/>
              <a:buChar char="•"/>
            </a:pPr>
            <a:r>
              <a:rPr lang="fr-CA" sz="2000" dirty="0">
                <a:solidFill>
                  <a:srgbClr val="17375E"/>
                </a:solidFill>
                <a:latin typeface="Gill Sans MT" panose="020B0502020104020203" pitchFamily="34" charset="0"/>
              </a:rPr>
              <a:t>Les problématiques de nature </a:t>
            </a:r>
            <a:r>
              <a:rPr lang="fr-CA" sz="2000" b="1" dirty="0">
                <a:solidFill>
                  <a:srgbClr val="17375E"/>
                </a:solidFill>
                <a:latin typeface="Gill Sans MT" panose="020B0502020104020203" pitchFamily="34" charset="0"/>
              </a:rPr>
              <a:t>transitoire</a:t>
            </a:r>
            <a:r>
              <a:rPr lang="fr-CA" sz="2000" dirty="0">
                <a:solidFill>
                  <a:srgbClr val="17375E"/>
                </a:solidFill>
                <a:latin typeface="Gill Sans MT" panose="020B0502020104020203" pitchFamily="34" charset="0"/>
              </a:rPr>
              <a:t> (épuisement professionnel, dépression situationnelle, anxiété, etc.); </a:t>
            </a:r>
          </a:p>
          <a:p>
            <a:pPr marL="342900" indent="-342900">
              <a:buFont typeface="Arial" charset="0"/>
              <a:buChar char="•"/>
            </a:pPr>
            <a:endParaRPr lang="fr-CA" sz="2000" dirty="0">
              <a:solidFill>
                <a:srgbClr val="17375E"/>
              </a:solidFill>
              <a:latin typeface="Gill Sans MT" panose="020B0502020104020203" pitchFamily="34" charset="0"/>
            </a:endParaRPr>
          </a:p>
          <a:p>
            <a:pPr marL="342900" indent="-342900">
              <a:buFont typeface="Arial" charset="0"/>
              <a:buChar char="•"/>
            </a:pPr>
            <a:r>
              <a:rPr lang="fr-CA" sz="2000" dirty="0">
                <a:solidFill>
                  <a:srgbClr val="17375E"/>
                </a:solidFill>
                <a:latin typeface="Gill Sans MT" panose="020B0502020104020203" pitchFamily="34" charset="0"/>
              </a:rPr>
              <a:t>Les troubles </a:t>
            </a:r>
            <a:r>
              <a:rPr lang="fr-CA" sz="2000" b="1" dirty="0">
                <a:solidFill>
                  <a:srgbClr val="17375E"/>
                </a:solidFill>
                <a:latin typeface="Gill Sans MT" panose="020B0502020104020203" pitchFamily="34" charset="0"/>
              </a:rPr>
              <a:t>graves</a:t>
            </a:r>
            <a:r>
              <a:rPr lang="fr-CA" sz="2000" dirty="0">
                <a:solidFill>
                  <a:srgbClr val="17375E"/>
                </a:solidFill>
                <a:latin typeface="Gill Sans MT" panose="020B0502020104020203" pitchFamily="34" charset="0"/>
              </a:rPr>
              <a:t> (dépression majeure, schizophrénie, trouble bipolaire, trouble de personnalité limite, etc.). </a:t>
            </a:r>
          </a:p>
          <a:p>
            <a:endParaRPr lang="fr-CA" sz="2000" dirty="0">
              <a:solidFill>
                <a:srgbClr val="17375E"/>
              </a:solidFill>
              <a:latin typeface="Gill Sans MT" panose="020B0502020104020203" pitchFamily="34" charset="0"/>
            </a:endParaRPr>
          </a:p>
        </p:txBody>
      </p:sp>
    </p:spTree>
    <p:extLst>
      <p:ext uri="{BB962C8B-B14F-4D97-AF65-F5344CB8AC3E}">
        <p14:creationId xmlns:p14="http://schemas.microsoft.com/office/powerpoint/2010/main" val="25330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798" y="573742"/>
            <a:ext cx="8570259" cy="3662541"/>
          </a:xfrm>
          <a:prstGeom prst="rect">
            <a:avLst/>
          </a:prstGeom>
        </p:spPr>
        <p:txBody>
          <a:bodyPr wrap="square">
            <a:spAutoFit/>
          </a:bodyPr>
          <a:lstStyle/>
          <a:p>
            <a:r>
              <a:rPr lang="fr-FR" sz="2400" dirty="0">
                <a:solidFill>
                  <a:srgbClr val="C00000"/>
                </a:solidFill>
                <a:latin typeface="Gill Sans MT" panose="020B0502020104020203" pitchFamily="34" charset="0"/>
              </a:rPr>
              <a:t>Conseils de pratique :</a:t>
            </a:r>
          </a:p>
          <a:p>
            <a:endParaRPr lang="fr-FR" sz="2800" dirty="0"/>
          </a:p>
          <a:p>
            <a:pPr>
              <a:buFont typeface="Arial" charset="0"/>
              <a:buChar char="•"/>
            </a:pPr>
            <a:r>
              <a:rPr lang="fr-FR" sz="2000" dirty="0">
                <a:solidFill>
                  <a:srgbClr val="17375E"/>
                </a:solidFill>
                <a:latin typeface="Gill Sans MT" panose="020B0502020104020203" pitchFamily="34" charset="0"/>
              </a:rPr>
              <a:t>Travailler en collaboration avec d’autres professionnels (associations, médecins ou autres)</a:t>
            </a:r>
          </a:p>
          <a:p>
            <a:pPr>
              <a:buFont typeface="Arial" charset="0"/>
              <a:buChar char="•"/>
            </a:pPr>
            <a:endParaRPr lang="fr-FR" sz="2000" dirty="0">
              <a:solidFill>
                <a:srgbClr val="17375E"/>
              </a:solidFill>
              <a:latin typeface="Gill Sans MT" panose="020B0502020104020203" pitchFamily="34" charset="0"/>
            </a:endParaRPr>
          </a:p>
          <a:p>
            <a:pPr>
              <a:buFont typeface="Arial" charset="0"/>
              <a:buChar char="•"/>
            </a:pPr>
            <a:r>
              <a:rPr lang="fr-FR" sz="2000" dirty="0">
                <a:solidFill>
                  <a:srgbClr val="17375E"/>
                </a:solidFill>
                <a:latin typeface="Gill Sans MT" panose="020B0502020104020203" pitchFamily="34" charset="0"/>
              </a:rPr>
              <a:t>Inciter la personne à reconnaître et à utiliser son pouvoir personnel </a:t>
            </a:r>
          </a:p>
          <a:p>
            <a:pPr>
              <a:buFont typeface="Arial" charset="0"/>
              <a:buChar char="•"/>
            </a:pPr>
            <a:endParaRPr lang="fr-FR" sz="2000" dirty="0">
              <a:solidFill>
                <a:srgbClr val="17375E"/>
              </a:solidFill>
              <a:latin typeface="Gill Sans MT" panose="020B0502020104020203" pitchFamily="34" charset="0"/>
            </a:endParaRPr>
          </a:p>
          <a:p>
            <a:pPr>
              <a:buFont typeface="Arial" charset="0"/>
              <a:buChar char="•"/>
            </a:pPr>
            <a:r>
              <a:rPr lang="fr-FR" sz="2000" dirty="0">
                <a:solidFill>
                  <a:srgbClr val="17375E"/>
                </a:solidFill>
                <a:latin typeface="Gill Sans MT" panose="020B0502020104020203" pitchFamily="34" charset="0"/>
              </a:rPr>
              <a:t>Favoriser le développement de l’identité par des exercices sur la connaissance de soi</a:t>
            </a:r>
          </a:p>
          <a:p>
            <a:pPr>
              <a:buFont typeface="Arial" charset="0"/>
              <a:buChar char="•"/>
            </a:pPr>
            <a:endParaRPr lang="fr-FR" sz="2000" dirty="0">
              <a:solidFill>
                <a:srgbClr val="17375E"/>
              </a:solidFill>
              <a:latin typeface="Gill Sans MT" panose="020B0502020104020203" pitchFamily="34" charset="0"/>
            </a:endParaRPr>
          </a:p>
          <a:p>
            <a:pPr>
              <a:buFont typeface="Arial" charset="0"/>
              <a:buChar char="•"/>
            </a:pPr>
            <a:r>
              <a:rPr lang="fr-FR" sz="2000" dirty="0">
                <a:solidFill>
                  <a:srgbClr val="17375E"/>
                </a:solidFill>
                <a:latin typeface="Gill Sans MT" panose="020B0502020104020203" pitchFamily="34" charset="0"/>
              </a:rPr>
              <a:t>Mettre en valeur et nourrir les forces et le potentiel de la personne</a:t>
            </a:r>
          </a:p>
        </p:txBody>
      </p:sp>
    </p:spTree>
    <p:extLst>
      <p:ext uri="{BB962C8B-B14F-4D97-AF65-F5344CB8AC3E}">
        <p14:creationId xmlns:p14="http://schemas.microsoft.com/office/powerpoint/2010/main" val="5235815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8235" y="850356"/>
            <a:ext cx="8032376" cy="3046988"/>
          </a:xfrm>
          <a:prstGeom prst="rect">
            <a:avLst/>
          </a:prstGeom>
        </p:spPr>
        <p:txBody>
          <a:bodyPr wrap="square">
            <a:spAutoFit/>
          </a:bodyPr>
          <a:lstStyle/>
          <a:p>
            <a:pPr>
              <a:buFont typeface="Arial" charset="0"/>
              <a:buChar char="•"/>
            </a:pPr>
            <a:r>
              <a:rPr lang="fr-FR" sz="2400" dirty="0">
                <a:solidFill>
                  <a:srgbClr val="C00000"/>
                </a:solidFill>
                <a:latin typeface="Gill Sans MT" panose="020B0502020104020203" pitchFamily="34" charset="0"/>
              </a:rPr>
              <a:t>Conseils de pratique (suite) </a:t>
            </a:r>
          </a:p>
          <a:p>
            <a:pPr>
              <a:buFont typeface="Arial" charset="0"/>
              <a:buChar char="•"/>
            </a:pPr>
            <a:endParaRPr lang="fr-FR" sz="2800" dirty="0"/>
          </a:p>
          <a:p>
            <a:pPr>
              <a:buFont typeface="Arial" charset="0"/>
              <a:buChar char="•"/>
            </a:pPr>
            <a:r>
              <a:rPr lang="fr-FR" sz="2000" dirty="0">
                <a:solidFill>
                  <a:srgbClr val="17375E"/>
                </a:solidFill>
                <a:latin typeface="Gill Sans MT" panose="020B0502020104020203" pitchFamily="34" charset="0"/>
              </a:rPr>
              <a:t>Guider et accompagner la personne dans sa démarche plutôt que d’agir en tant qu’expert (reconnaître nos limites)  </a:t>
            </a:r>
          </a:p>
          <a:p>
            <a:pPr>
              <a:buFont typeface="Arial" charset="0"/>
              <a:buChar char="•"/>
            </a:pPr>
            <a:endParaRPr lang="fr-FR" sz="2000" dirty="0">
              <a:solidFill>
                <a:srgbClr val="17375E"/>
              </a:solidFill>
              <a:latin typeface="Gill Sans MT" panose="020B0502020104020203" pitchFamily="34" charset="0"/>
            </a:endParaRPr>
          </a:p>
          <a:p>
            <a:pPr>
              <a:buFont typeface="Arial" charset="0"/>
              <a:buChar char="•"/>
            </a:pPr>
            <a:r>
              <a:rPr lang="fr-FR" sz="2000" dirty="0">
                <a:solidFill>
                  <a:srgbClr val="17375E"/>
                </a:solidFill>
                <a:latin typeface="Gill Sans MT" panose="020B0502020104020203" pitchFamily="34" charset="0"/>
              </a:rPr>
              <a:t>Maintenir la souplesse des services afin de respecter le processus non linéaire de la réappropriation de pouvoir et de la réinsertion </a:t>
            </a:r>
          </a:p>
          <a:p>
            <a:pPr>
              <a:buFont typeface="Arial" charset="0"/>
              <a:buChar char="•"/>
            </a:pPr>
            <a:endParaRPr lang="fr-FR" sz="2000" dirty="0">
              <a:solidFill>
                <a:srgbClr val="17375E"/>
              </a:solidFill>
              <a:latin typeface="Gill Sans MT" panose="020B0502020104020203" pitchFamily="34" charset="0"/>
            </a:endParaRPr>
          </a:p>
          <a:p>
            <a:pPr>
              <a:buFont typeface="Arial" charset="0"/>
              <a:buChar char="•"/>
            </a:pPr>
            <a:r>
              <a:rPr lang="fr-FR" sz="2000" dirty="0">
                <a:solidFill>
                  <a:srgbClr val="17375E"/>
                </a:solidFill>
                <a:latin typeface="Gill Sans MT" panose="020B0502020104020203" pitchFamily="34" charset="0"/>
              </a:rPr>
              <a:t>Se centrer sur la personne dans sa globalité et non sur sa problématique </a:t>
            </a:r>
          </a:p>
        </p:txBody>
      </p:sp>
    </p:spTree>
    <p:extLst>
      <p:ext uri="{BB962C8B-B14F-4D97-AF65-F5344CB8AC3E}">
        <p14:creationId xmlns:p14="http://schemas.microsoft.com/office/powerpoint/2010/main" val="15950124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fr-CA" sz="2000" dirty="0">
                <a:solidFill>
                  <a:srgbClr val="17375E"/>
                </a:solidFill>
                <a:latin typeface="Gill Sans MT" panose="020B0502020104020203" pitchFamily="34" charset="0"/>
              </a:rPr>
              <a:t>Il est plus important de connaître la personne qui souffre d’une maladie que de connaître la maladie dont elle souffre. </a:t>
            </a:r>
          </a:p>
          <a:p>
            <a:pPr algn="r"/>
            <a:endParaRPr lang="fr-CA" sz="2000" dirty="0">
              <a:solidFill>
                <a:srgbClr val="17375E"/>
              </a:solidFill>
              <a:latin typeface="Gill Sans MT" panose="020B0502020104020203" pitchFamily="34" charset="0"/>
            </a:endParaRPr>
          </a:p>
          <a:p>
            <a:pPr algn="r"/>
            <a:r>
              <a:rPr lang="fr-CA" sz="2000" dirty="0">
                <a:solidFill>
                  <a:srgbClr val="17375E"/>
                </a:solidFill>
                <a:latin typeface="Gill Sans MT" panose="020B0502020104020203" pitchFamily="34" charset="0"/>
              </a:rPr>
              <a:t>Hippocrate, vers 400 av. J.C.</a:t>
            </a:r>
          </a:p>
        </p:txBody>
      </p:sp>
    </p:spTree>
    <p:extLst>
      <p:ext uri="{BB962C8B-B14F-4D97-AF65-F5344CB8AC3E}">
        <p14:creationId xmlns:p14="http://schemas.microsoft.com/office/powerpoint/2010/main" val="3360329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613647" y="1936376"/>
            <a:ext cx="5701553" cy="2545977"/>
          </a:xfrm>
          <a:prstGeom prst="rect">
            <a:avLst/>
          </a:prstGeom>
        </p:spPr>
        <p:txBody>
          <a:bodyPr wrap="square" rtlCol="0">
            <a:normAutofit/>
          </a:bodyPr>
          <a:lstStyle/>
          <a:p>
            <a:endParaRPr lang="fr-FR" dirty="0"/>
          </a:p>
        </p:txBody>
      </p:sp>
      <p:pic>
        <p:nvPicPr>
          <p:cNvPr id="8198" name="Picture 6" descr="ésultats de recherche d'images pour « Pause midi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33" y="316523"/>
            <a:ext cx="891009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18081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836712"/>
            <a:ext cx="7467600" cy="5289451"/>
          </a:xfrm>
        </p:spPr>
        <p:txBody>
          <a:bodyPr/>
          <a:lstStyle/>
          <a:p>
            <a:r>
              <a:rPr lang="fr-FR" sz="2400" dirty="0">
                <a:solidFill>
                  <a:srgbClr val="17375E"/>
                </a:solidFill>
                <a:latin typeface="Gill Sans MT" panose="020B0502020104020203" pitchFamily="34" charset="0"/>
              </a:rPr>
              <a:t>Les tests de personnalité ont pour objectif, à travers un grand nombre de questions, de dresser un profil psychologique de la personne à partir de traits de personnalité. </a:t>
            </a:r>
          </a:p>
          <a:p>
            <a:endParaRPr lang="fr-FR" sz="2400" dirty="0">
              <a:solidFill>
                <a:srgbClr val="17375E"/>
              </a:solidFill>
              <a:latin typeface="Gill Sans MT" panose="020B0502020104020203" pitchFamily="34" charset="0"/>
            </a:endParaRPr>
          </a:p>
          <a:p>
            <a:r>
              <a:rPr lang="fr-FR" sz="2400" dirty="0">
                <a:solidFill>
                  <a:srgbClr val="17375E"/>
                </a:solidFill>
                <a:latin typeface="Gill Sans MT" panose="020B0502020104020203" pitchFamily="34" charset="0"/>
              </a:rPr>
              <a:t>L’interprétation de ces tests est particulièrement délicate et requiert une formation très poussée ainsi qu’une solide expérience de l’entretien.</a:t>
            </a:r>
          </a:p>
        </p:txBody>
      </p:sp>
      <p:sp>
        <p:nvSpPr>
          <p:cNvPr id="4" name="Titre 1"/>
          <p:cNvSpPr>
            <a:spLocks noGrp="1"/>
          </p:cNvSpPr>
          <p:nvPr>
            <p:ph type="title"/>
          </p:nvPr>
        </p:nvSpPr>
        <p:spPr>
          <a:xfrm>
            <a:off x="457200" y="274638"/>
            <a:ext cx="7467600" cy="562074"/>
          </a:xfrm>
        </p:spPr>
        <p:txBody>
          <a:bodyPr/>
          <a:lstStyle/>
          <a:p>
            <a:pPr algn="ctr"/>
            <a:r>
              <a:rPr lang="fr-FR" sz="2000" dirty="0">
                <a:solidFill>
                  <a:srgbClr val="FF0000"/>
                </a:solidFill>
                <a:latin typeface="Gill Sans MT" panose="020B0502020104020203" pitchFamily="34" charset="0"/>
              </a:rPr>
              <a:t>TEST- PERSONNALITE</a:t>
            </a:r>
            <a:endParaRPr lang="fr-FR" dirty="0"/>
          </a:p>
        </p:txBody>
      </p:sp>
    </p:spTree>
    <p:extLst>
      <p:ext uri="{BB962C8B-B14F-4D97-AF65-F5344CB8AC3E}">
        <p14:creationId xmlns:p14="http://schemas.microsoft.com/office/powerpoint/2010/main" val="1076859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5"/>
          <p:cNvSpPr txBox="1">
            <a:spLocks/>
          </p:cNvSpPr>
          <p:nvPr/>
        </p:nvSpPr>
        <p:spPr>
          <a:xfrm>
            <a:off x="260350" y="309563"/>
            <a:ext cx="7969250" cy="649287"/>
          </a:xfrm>
          <a:prstGeom prst="rect">
            <a:avLst/>
          </a:prstGeom>
        </p:spPr>
        <p:txBody>
          <a:bodyPr/>
          <a:lstStyle>
            <a:lvl1pPr algn="l" defTabSz="457200" rtl="0" eaLnBrk="1" latinLnBrk="0" hangingPunct="1">
              <a:spcBef>
                <a:spcPct val="0"/>
              </a:spcBef>
              <a:buNone/>
              <a:defRPr sz="2400" kern="1200" cap="all">
                <a:solidFill>
                  <a:srgbClr val="FFFFFF"/>
                </a:solidFill>
                <a:latin typeface="+mj-lt"/>
                <a:ea typeface="+mj-ea"/>
                <a:cs typeface="+mj-cs"/>
              </a:defRPr>
            </a:lvl1pPr>
          </a:lstStyle>
          <a:p>
            <a:pPr fontAlgn="auto">
              <a:spcAft>
                <a:spcPts val="0"/>
              </a:spcAft>
              <a:defRPr/>
            </a:pPr>
            <a:r>
              <a:rPr lang="fr-FR" dirty="0">
                <a:solidFill>
                  <a:srgbClr val="C00000"/>
                </a:solidFill>
              </a:rPr>
              <a:t>objectifs de la formation</a:t>
            </a:r>
            <a:r>
              <a:rPr lang="fr-FR" dirty="0"/>
              <a:t> </a:t>
            </a:r>
            <a:endParaRPr lang="fr-FR" dirty="0">
              <a:solidFill>
                <a:srgbClr val="C00000"/>
              </a:solidFill>
            </a:endParaRPr>
          </a:p>
        </p:txBody>
      </p:sp>
      <p:sp>
        <p:nvSpPr>
          <p:cNvPr id="3" name="Rectangle 3"/>
          <p:cNvSpPr txBox="1">
            <a:spLocks noChangeArrowheads="1"/>
          </p:cNvSpPr>
          <p:nvPr/>
        </p:nvSpPr>
        <p:spPr bwMode="auto">
          <a:xfrm>
            <a:off x="260350" y="1124744"/>
            <a:ext cx="8632130" cy="481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fontAlgn="auto">
              <a:spcAft>
                <a:spcPts val="0"/>
              </a:spcAft>
              <a:defRPr/>
            </a:pPr>
            <a:r>
              <a:rPr lang="fr-FR" sz="2800" dirty="0">
                <a:solidFill>
                  <a:srgbClr val="17375E"/>
                </a:solidFill>
                <a:latin typeface="Gill Sans MT" panose="020B0502020104020203" pitchFamily="34" charset="0"/>
                <a:ea typeface="Arial"/>
              </a:rPr>
              <a:t>A l’issue de cette formation, vous aurez:</a:t>
            </a:r>
          </a:p>
          <a:p>
            <a:pPr fontAlgn="auto">
              <a:spcAft>
                <a:spcPts val="0"/>
              </a:spcAft>
              <a:defRPr/>
            </a:pPr>
            <a:endParaRPr lang="fr-FR" sz="2400" dirty="0">
              <a:solidFill>
                <a:srgbClr val="17375E"/>
              </a:solidFill>
              <a:latin typeface="Gill Sans MT" panose="020B0502020104020203" pitchFamily="34" charset="0"/>
              <a:ea typeface="Arial"/>
            </a:endParaRPr>
          </a:p>
          <a:p>
            <a:pPr marL="342900" lvl="0" indent="-342900">
              <a:buFont typeface="Arial" charset="0"/>
              <a:buChar char="•"/>
              <a:defRPr/>
            </a:pPr>
            <a:r>
              <a:rPr lang="fr-CA" sz="2400" dirty="0">
                <a:solidFill>
                  <a:srgbClr val="17375E"/>
                </a:solidFill>
                <a:latin typeface="Gill Sans MT" panose="020B0502020104020203" pitchFamily="34" charset="0"/>
                <a:ea typeface="Cabin"/>
                <a:cs typeface="Cabin"/>
                <a:sym typeface="Cabin"/>
              </a:rPr>
              <a:t>Comprendre comment accueillir, mettre à l’aise et donner confiance aux jeunes</a:t>
            </a:r>
            <a:endParaRPr lang="fr-FR" sz="2400" dirty="0">
              <a:solidFill>
                <a:srgbClr val="17375E"/>
              </a:solidFill>
              <a:latin typeface="Gill Sans MT" panose="020B0502020104020203" pitchFamily="34" charset="0"/>
              <a:ea typeface="Arial"/>
            </a:endParaRPr>
          </a:p>
          <a:p>
            <a:pPr marL="342900" indent="-342900" fontAlgn="auto">
              <a:spcAft>
                <a:spcPts val="0"/>
              </a:spcAft>
              <a:buFont typeface="Arial" charset="0"/>
              <a:buChar char="•"/>
              <a:defRPr/>
            </a:pPr>
            <a:r>
              <a:rPr lang="fr-FR" sz="2400" dirty="0">
                <a:solidFill>
                  <a:srgbClr val="17375E"/>
                </a:solidFill>
                <a:latin typeface="Gill Sans MT" panose="020B0502020104020203" pitchFamily="34" charset="0"/>
                <a:ea typeface="Arial"/>
              </a:rPr>
              <a:t>Acquis des outils pour aider les étudiants dans leur démarche professionnelle</a:t>
            </a:r>
          </a:p>
          <a:p>
            <a:pPr marL="285750" indent="-285750">
              <a:buFont typeface="Arial" charset="0"/>
              <a:buChar char="•"/>
              <a:defRPr/>
            </a:pPr>
            <a:r>
              <a:rPr lang="en-US" sz="2400" dirty="0" err="1">
                <a:solidFill>
                  <a:srgbClr val="17375E"/>
                </a:solidFill>
                <a:latin typeface="Gill Sans MT" panose="020B0502020104020203" pitchFamily="34" charset="0"/>
                <a:ea typeface="Arial"/>
              </a:rPr>
              <a:t>Compris</a:t>
            </a:r>
            <a:r>
              <a:rPr lang="en-US" sz="2400" dirty="0">
                <a:solidFill>
                  <a:srgbClr val="17375E"/>
                </a:solidFill>
                <a:latin typeface="Gill Sans MT" panose="020B0502020104020203" pitchFamily="34" charset="0"/>
                <a:ea typeface="Arial"/>
              </a:rPr>
              <a:t> </a:t>
            </a:r>
            <a:r>
              <a:rPr lang="en-US" sz="2400" dirty="0" err="1">
                <a:solidFill>
                  <a:srgbClr val="17375E"/>
                </a:solidFill>
                <a:latin typeface="Gill Sans MT" panose="020B0502020104020203" pitchFamily="34" charset="0"/>
                <a:ea typeface="Arial"/>
              </a:rPr>
              <a:t>quand</a:t>
            </a:r>
            <a:r>
              <a:rPr lang="en-US" sz="2400" dirty="0">
                <a:solidFill>
                  <a:srgbClr val="17375E"/>
                </a:solidFill>
                <a:latin typeface="Gill Sans MT" panose="020B0502020104020203" pitchFamily="34" charset="0"/>
                <a:ea typeface="Arial"/>
              </a:rPr>
              <a:t> </a:t>
            </a:r>
            <a:r>
              <a:rPr lang="en-US" sz="2400" dirty="0" err="1">
                <a:solidFill>
                  <a:srgbClr val="17375E"/>
                </a:solidFill>
                <a:latin typeface="Gill Sans MT" panose="020B0502020104020203" pitchFamily="34" charset="0"/>
                <a:ea typeface="Arial"/>
              </a:rPr>
              <a:t>orienter</a:t>
            </a:r>
            <a:r>
              <a:rPr lang="en-US" sz="2400" dirty="0">
                <a:solidFill>
                  <a:srgbClr val="17375E"/>
                </a:solidFill>
                <a:latin typeface="Gill Sans MT" panose="020B0502020104020203" pitchFamily="34" charset="0"/>
                <a:ea typeface="Arial"/>
              </a:rPr>
              <a:t> un </a:t>
            </a:r>
            <a:r>
              <a:rPr lang="en-US" sz="2400" dirty="0" err="1">
                <a:solidFill>
                  <a:srgbClr val="17375E"/>
                </a:solidFill>
                <a:latin typeface="Gill Sans MT" panose="020B0502020104020203" pitchFamily="34" charset="0"/>
                <a:ea typeface="Arial"/>
              </a:rPr>
              <a:t>étudiant</a:t>
            </a:r>
            <a:r>
              <a:rPr lang="en-US" sz="2400" dirty="0">
                <a:solidFill>
                  <a:srgbClr val="17375E"/>
                </a:solidFill>
                <a:latin typeface="Gill Sans MT" panose="020B0502020104020203" pitchFamily="34" charset="0"/>
                <a:ea typeface="Arial"/>
              </a:rPr>
              <a:t> </a:t>
            </a:r>
            <a:r>
              <a:rPr lang="en-US" sz="2400" dirty="0" err="1">
                <a:solidFill>
                  <a:srgbClr val="17375E"/>
                </a:solidFill>
                <a:latin typeface="Gill Sans MT" panose="020B0502020104020203" pitchFamily="34" charset="0"/>
                <a:ea typeface="Arial"/>
              </a:rPr>
              <a:t>vers</a:t>
            </a:r>
            <a:r>
              <a:rPr lang="en-US" sz="2400" dirty="0">
                <a:solidFill>
                  <a:srgbClr val="17375E"/>
                </a:solidFill>
                <a:latin typeface="Gill Sans MT" panose="020B0502020104020203" pitchFamily="34" charset="0"/>
                <a:ea typeface="Arial"/>
              </a:rPr>
              <a:t> un </a:t>
            </a:r>
            <a:r>
              <a:rPr lang="en-US" sz="2400" dirty="0" err="1">
                <a:solidFill>
                  <a:srgbClr val="17375E"/>
                </a:solidFill>
                <a:latin typeface="Gill Sans MT" panose="020B0502020104020203" pitchFamily="34" charset="0"/>
                <a:ea typeface="Arial"/>
              </a:rPr>
              <a:t>spécialiste</a:t>
            </a:r>
            <a:r>
              <a:rPr lang="en-US" sz="2400" dirty="0">
                <a:solidFill>
                  <a:srgbClr val="17375E"/>
                </a:solidFill>
                <a:latin typeface="Gill Sans MT" panose="020B0502020104020203" pitchFamily="34" charset="0"/>
                <a:ea typeface="Arial"/>
              </a:rPr>
              <a:t> (</a:t>
            </a:r>
            <a:r>
              <a:rPr lang="en-US" sz="2400" dirty="0" err="1">
                <a:solidFill>
                  <a:srgbClr val="17375E"/>
                </a:solidFill>
                <a:latin typeface="Gill Sans MT" panose="020B0502020104020203" pitchFamily="34" charset="0"/>
                <a:ea typeface="Arial"/>
              </a:rPr>
              <a:t>médecin</a:t>
            </a:r>
            <a:r>
              <a:rPr lang="en-US" sz="2400" dirty="0">
                <a:solidFill>
                  <a:srgbClr val="17375E"/>
                </a:solidFill>
                <a:latin typeface="Gill Sans MT" panose="020B0502020104020203" pitchFamily="34" charset="0"/>
                <a:ea typeface="Arial"/>
              </a:rPr>
              <a:t>, </a:t>
            </a:r>
            <a:r>
              <a:rPr lang="en-US" sz="2400" dirty="0" err="1">
                <a:solidFill>
                  <a:srgbClr val="17375E"/>
                </a:solidFill>
                <a:latin typeface="Gill Sans MT" panose="020B0502020104020203" pitchFamily="34" charset="0"/>
                <a:ea typeface="Arial"/>
              </a:rPr>
              <a:t>thérapeute</a:t>
            </a:r>
            <a:r>
              <a:rPr lang="en-US" sz="2400" dirty="0">
                <a:solidFill>
                  <a:srgbClr val="17375E"/>
                </a:solidFill>
                <a:latin typeface="Gill Sans MT" panose="020B0502020104020203" pitchFamily="34" charset="0"/>
                <a:ea typeface="Arial"/>
              </a:rPr>
              <a:t>)</a:t>
            </a:r>
          </a:p>
          <a:p>
            <a:pPr marL="342900" lvl="0" indent="-342900">
              <a:buClr>
                <a:schemeClr val="dk1"/>
              </a:buClr>
              <a:buFont typeface="Arial" panose="020B0604020202020204" pitchFamily="34" charset="0"/>
              <a:buChar char="•"/>
            </a:pPr>
            <a:r>
              <a:rPr lang="fr-CA" sz="2400" dirty="0">
                <a:solidFill>
                  <a:srgbClr val="17375E"/>
                </a:solidFill>
                <a:latin typeface="Gill Sans MT" panose="020B0502020104020203" pitchFamily="34" charset="0"/>
                <a:ea typeface="Arial"/>
                <a:sym typeface="Cabin"/>
              </a:rPr>
              <a:t>Découvrir les principes sous-jacents des outils</a:t>
            </a:r>
          </a:p>
          <a:p>
            <a:pPr marL="342900" lvl="0" indent="-342900">
              <a:buClr>
                <a:schemeClr val="dk1"/>
              </a:buClr>
              <a:buFont typeface="Arial" panose="020B0604020202020204" pitchFamily="34" charset="0"/>
              <a:buChar char="•"/>
            </a:pPr>
            <a:r>
              <a:rPr lang="fr-CA" sz="2400" dirty="0">
                <a:solidFill>
                  <a:srgbClr val="17375E"/>
                </a:solidFill>
                <a:latin typeface="Gill Sans MT" panose="020B0502020104020203" pitchFamily="34" charset="0"/>
                <a:ea typeface="Arial"/>
                <a:sym typeface="Cabin"/>
              </a:rPr>
              <a:t>Comprendre comment utiliser les outils de diagnostic disponibles en conseil de carrière</a:t>
            </a:r>
          </a:p>
          <a:p>
            <a:pPr marL="342900" lvl="0" indent="-342900">
              <a:buClr>
                <a:schemeClr val="dk1"/>
              </a:buClr>
              <a:buFont typeface="Arial" panose="020B0604020202020204" pitchFamily="34" charset="0"/>
              <a:buChar char="•"/>
            </a:pPr>
            <a:r>
              <a:rPr lang="fr-CA" sz="2400" dirty="0">
                <a:solidFill>
                  <a:srgbClr val="17375E"/>
                </a:solidFill>
                <a:latin typeface="Gill Sans MT" panose="020B0502020104020203" pitchFamily="34" charset="0"/>
                <a:ea typeface="Arial"/>
                <a:sym typeface="Cabin"/>
              </a:rPr>
              <a:t>Tester et pratiquer les outils</a:t>
            </a:r>
            <a:endParaRPr lang="fr-CA" sz="2400" dirty="0">
              <a:solidFill>
                <a:srgbClr val="17375E"/>
              </a:solidFill>
              <a:latin typeface="Gill Sans MT" panose="020B0502020104020203" pitchFamily="34" charset="0"/>
              <a:ea typeface="Cabin"/>
              <a:cs typeface="Cabin"/>
              <a:sym typeface="Cabin"/>
            </a:endParaRPr>
          </a:p>
          <a:p>
            <a:pPr marL="285750" indent="-285750">
              <a:buFont typeface="Arial" charset="0"/>
              <a:buChar char="•"/>
              <a:defRPr/>
            </a:pPr>
            <a:endParaRPr lang="en-US" sz="2400" dirty="0">
              <a:solidFill>
                <a:srgbClr val="17375E"/>
              </a:solidFill>
              <a:latin typeface="Gill Sans MT" panose="020B0502020104020203" pitchFamily="34" charset="0"/>
              <a:ea typeface="Arial"/>
            </a:endParaRPr>
          </a:p>
        </p:txBody>
      </p:sp>
    </p:spTree>
    <p:extLst>
      <p:ext uri="{BB962C8B-B14F-4D97-AF65-F5344CB8AC3E}">
        <p14:creationId xmlns:p14="http://schemas.microsoft.com/office/powerpoint/2010/main" val="14941153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96261"/>
            <a:ext cx="7467600" cy="418058"/>
          </a:xfrm>
        </p:spPr>
        <p:txBody>
          <a:bodyPr/>
          <a:lstStyle/>
          <a:p>
            <a:pPr algn="ctr"/>
            <a:r>
              <a:rPr lang="fr-FR" sz="2000" dirty="0">
                <a:solidFill>
                  <a:srgbClr val="C00000"/>
                </a:solidFill>
                <a:latin typeface="Gill Sans MT" panose="020B0502020104020203" pitchFamily="34" charset="0"/>
              </a:rPr>
              <a:t>TESTS D’INTÉRÊTS OU DE VALEURS</a:t>
            </a:r>
            <a:br>
              <a:rPr lang="fr-FR" sz="2000" dirty="0">
                <a:solidFill>
                  <a:srgbClr val="C00000"/>
                </a:solidFill>
                <a:latin typeface="Gill Sans MT" panose="020B0502020104020203" pitchFamily="34" charset="0"/>
              </a:rPr>
            </a:br>
            <a:endParaRPr lang="fr-FR" sz="2000" dirty="0">
              <a:solidFill>
                <a:srgbClr val="C00000"/>
              </a:solidFill>
            </a:endParaRPr>
          </a:p>
        </p:txBody>
      </p:sp>
      <p:sp>
        <p:nvSpPr>
          <p:cNvPr id="3" name="Espace réservé du contenu 2"/>
          <p:cNvSpPr>
            <a:spLocks noGrp="1"/>
          </p:cNvSpPr>
          <p:nvPr>
            <p:ph idx="1"/>
          </p:nvPr>
        </p:nvSpPr>
        <p:spPr>
          <a:xfrm>
            <a:off x="457200" y="908720"/>
            <a:ext cx="7467600" cy="5217443"/>
          </a:xfrm>
        </p:spPr>
        <p:txBody>
          <a:bodyPr/>
          <a:lstStyle/>
          <a:p>
            <a:r>
              <a:rPr lang="fr-FR" sz="2400" dirty="0">
                <a:solidFill>
                  <a:srgbClr val="17375E"/>
                </a:solidFill>
                <a:latin typeface="Gill Sans MT" panose="020B0502020104020203" pitchFamily="34" charset="0"/>
              </a:rPr>
              <a:t>Les tests d’intérêts ou de valeurs appréhendent les préférences qui vont motiver la personne, qui vont dynamiser ses traits de personnalité et l’aider à réaliser son potentiel intellectuel. </a:t>
            </a:r>
          </a:p>
          <a:p>
            <a:endParaRPr lang="fr-FR" sz="2400" dirty="0">
              <a:solidFill>
                <a:srgbClr val="17375E"/>
              </a:solidFill>
              <a:latin typeface="Gill Sans MT" panose="020B0502020104020203" pitchFamily="34" charset="0"/>
            </a:endParaRPr>
          </a:p>
          <a:p>
            <a:r>
              <a:rPr lang="fr-FR" sz="2400" dirty="0">
                <a:solidFill>
                  <a:srgbClr val="17375E"/>
                </a:solidFill>
                <a:latin typeface="Gill Sans MT" panose="020B0502020104020203" pitchFamily="34" charset="0"/>
              </a:rPr>
              <a:t>Les grands tests d’intérêts portent sur le choix professionnel : intérêt pour les nombres, pour les objets, pour les personnes, intérêt scientifique, commercial, valeur sociale, esthétique, matérielle, etc. </a:t>
            </a:r>
          </a:p>
          <a:p>
            <a:endParaRPr lang="fr-FR" sz="2400" dirty="0">
              <a:solidFill>
                <a:srgbClr val="17375E"/>
              </a:solidFill>
              <a:latin typeface="Gill Sans MT" panose="020B0502020104020203" pitchFamily="34" charset="0"/>
            </a:endParaRPr>
          </a:p>
          <a:p>
            <a:r>
              <a:rPr lang="fr-FR" sz="2400" dirty="0">
                <a:solidFill>
                  <a:srgbClr val="17375E"/>
                </a:solidFill>
                <a:latin typeface="Gill Sans MT" panose="020B0502020104020203" pitchFamily="34" charset="0"/>
              </a:rPr>
              <a:t>Ils sont particulièrement utiles pour choisir un métier ou une filière de formation.</a:t>
            </a:r>
          </a:p>
        </p:txBody>
      </p:sp>
    </p:spTree>
    <p:extLst>
      <p:ext uri="{BB962C8B-B14F-4D97-AF65-F5344CB8AC3E}">
        <p14:creationId xmlns:p14="http://schemas.microsoft.com/office/powerpoint/2010/main" val="18115976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idx="1"/>
          </p:nvPr>
        </p:nvSpPr>
        <p:spPr>
          <a:xfrm>
            <a:off x="675184" y="1340768"/>
            <a:ext cx="7772400" cy="3816424"/>
          </a:xfrm>
        </p:spPr>
        <p:txBody>
          <a:bodyPr/>
          <a:lstStyle/>
          <a:p>
            <a:pPr>
              <a:spcAft>
                <a:spcPct val="20000"/>
              </a:spcAft>
            </a:pPr>
            <a:r>
              <a:rPr lang="fr-CA" altLang="fr-FR" sz="2400" dirty="0">
                <a:solidFill>
                  <a:srgbClr val="17375E"/>
                </a:solidFill>
                <a:latin typeface="Gill Sans MT" panose="020B0502020104020203" pitchFamily="34" charset="0"/>
              </a:rPr>
              <a:t>Il existe de nombreux tests et questionnaires basés sur le RIASEC. En voici un disponible gratuitement en ligne.</a:t>
            </a:r>
          </a:p>
          <a:p>
            <a:pPr>
              <a:spcAft>
                <a:spcPct val="20000"/>
              </a:spcAft>
            </a:pPr>
            <a:endParaRPr lang="fr-CA" altLang="fr-FR" sz="2400" dirty="0">
              <a:solidFill>
                <a:srgbClr val="17375E"/>
              </a:solidFill>
              <a:latin typeface="Gill Sans MT" panose="020B0502020104020203" pitchFamily="34" charset="0"/>
            </a:endParaRPr>
          </a:p>
          <a:p>
            <a:pPr>
              <a:spcAft>
                <a:spcPct val="20000"/>
              </a:spcAft>
            </a:pPr>
            <a:r>
              <a:rPr lang="fr-CA" altLang="fr-FR" sz="2400" dirty="0">
                <a:solidFill>
                  <a:srgbClr val="17375E"/>
                </a:solidFill>
                <a:latin typeface="Gill Sans MT" panose="020B0502020104020203" pitchFamily="34" charset="0"/>
                <a:hlinkClick r:id="rId3"/>
              </a:rPr>
              <a:t>www.monemploi.com/riasec</a:t>
            </a:r>
            <a:endParaRPr lang="fr-CA" altLang="fr-FR" sz="2400" dirty="0">
              <a:solidFill>
                <a:srgbClr val="17375E"/>
              </a:solidFill>
              <a:latin typeface="Gill Sans MT" panose="020B0502020104020203" pitchFamily="34" charset="0"/>
            </a:endParaRPr>
          </a:p>
        </p:txBody>
      </p:sp>
      <p:sp>
        <p:nvSpPr>
          <p:cNvPr id="2" name="Title 1"/>
          <p:cNvSpPr>
            <a:spLocks noGrp="1"/>
          </p:cNvSpPr>
          <p:nvPr>
            <p:ph type="title"/>
          </p:nvPr>
        </p:nvSpPr>
        <p:spPr>
          <a:xfrm>
            <a:off x="827584" y="548680"/>
            <a:ext cx="7467600" cy="576064"/>
          </a:xfrm>
        </p:spPr>
        <p:txBody>
          <a:bodyPr/>
          <a:lstStyle/>
          <a:p>
            <a:pPr algn="ctr"/>
            <a:r>
              <a:rPr lang="fr-CA" sz="2400" b="1" dirty="0">
                <a:solidFill>
                  <a:srgbClr val="C00000"/>
                </a:solidFill>
                <a:latin typeface="Gill Sans MT" panose="020B0502020104020203" pitchFamily="34" charset="0"/>
              </a:rPr>
              <a:t>RIASEC - Intérêts</a:t>
            </a:r>
          </a:p>
        </p:txBody>
      </p:sp>
    </p:spTree>
    <p:extLst>
      <p:ext uri="{BB962C8B-B14F-4D97-AF65-F5344CB8AC3E}">
        <p14:creationId xmlns:p14="http://schemas.microsoft.com/office/powerpoint/2010/main" val="498421928"/>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5">
            <a:extLst>
              <a:ext uri="{FF2B5EF4-FFF2-40B4-BE49-F238E27FC236}">
                <a16:creationId xmlns:a16="http://schemas.microsoft.com/office/drawing/2014/main" id="{7273C3C8-502C-4AC8-9FEF-8ABF1A1AE806}"/>
              </a:ext>
            </a:extLst>
          </p:cNvPr>
          <p:cNvSpPr txBox="1">
            <a:spLocks/>
          </p:cNvSpPr>
          <p:nvPr/>
        </p:nvSpPr>
        <p:spPr>
          <a:xfrm>
            <a:off x="260350" y="309563"/>
            <a:ext cx="7969250" cy="649287"/>
          </a:xfrm>
          <a:prstGeom prst="rect">
            <a:avLst/>
          </a:prstGeom>
        </p:spPr>
        <p:txBody>
          <a:bodyPr/>
          <a:lstStyle>
            <a:lvl1pPr algn="l" defTabSz="457200" rtl="0" eaLnBrk="1" latinLnBrk="0" hangingPunct="1">
              <a:spcBef>
                <a:spcPct val="0"/>
              </a:spcBef>
              <a:buNone/>
              <a:defRPr sz="2400" kern="1200" cap="all">
                <a:solidFill>
                  <a:srgbClr val="FFFFFF"/>
                </a:solidFill>
                <a:latin typeface="+mj-lt"/>
                <a:ea typeface="+mj-ea"/>
                <a:cs typeface="+mj-cs"/>
              </a:defRPr>
            </a:lvl1pPr>
          </a:lstStyle>
          <a:p>
            <a:pPr fontAlgn="auto">
              <a:spcAft>
                <a:spcPts val="0"/>
              </a:spcAft>
              <a:defRPr/>
            </a:pPr>
            <a:endParaRPr lang="fr-FR" dirty="0">
              <a:solidFill>
                <a:srgbClr val="C00000"/>
              </a:solidFill>
            </a:endParaRPr>
          </a:p>
        </p:txBody>
      </p:sp>
      <p:sp>
        <p:nvSpPr>
          <p:cNvPr id="18435" name="Rectangle 3"/>
          <p:cNvSpPr txBox="1">
            <a:spLocks noChangeArrowheads="1"/>
          </p:cNvSpPr>
          <p:nvPr/>
        </p:nvSpPr>
        <p:spPr bwMode="auto">
          <a:xfrm>
            <a:off x="260350" y="958850"/>
            <a:ext cx="8426450" cy="481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defRPr>
                <a:solidFill>
                  <a:schemeClr val="tx1"/>
                </a:solidFill>
                <a:latin typeface="Arial" charset="0"/>
                <a:ea typeface="ＭＳ Ｐゴシック" charset="-128"/>
              </a:defRPr>
            </a:lvl1pPr>
            <a:lvl2pPr marL="800100" indent="-34290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marL="0" indent="0" eaLnBrk="1" hangingPunct="1">
              <a:spcBef>
                <a:spcPct val="20000"/>
              </a:spcBef>
            </a:pPr>
            <a:r>
              <a:rPr lang="fr-CA" sz="2400" b="1" dirty="0">
                <a:solidFill>
                  <a:srgbClr val="C00000"/>
                </a:solidFill>
                <a:latin typeface="Gill Sans MT" panose="020B0502020104020203" pitchFamily="34" charset="0"/>
              </a:rPr>
              <a:t>RIASEC / AFC Holland </a:t>
            </a:r>
          </a:p>
          <a:p>
            <a:pPr marL="0" indent="0" eaLnBrk="1" hangingPunct="1">
              <a:spcBef>
                <a:spcPct val="20000"/>
              </a:spcBef>
            </a:pPr>
            <a:endParaRPr lang="fr-FR" altLang="en-US" sz="2400" b="1" dirty="0">
              <a:solidFill>
                <a:srgbClr val="C00000"/>
              </a:solidFill>
              <a:latin typeface="Gill Sans MT" panose="020B0502020104020203" pitchFamily="34" charset="0"/>
              <a:ea typeface="Arial"/>
            </a:endParaRPr>
          </a:p>
          <a:p>
            <a:pPr marL="457200" indent="-457200" eaLnBrk="1" hangingPunct="1">
              <a:spcBef>
                <a:spcPct val="20000"/>
              </a:spcBef>
              <a:buFont typeface="Arial" charset="0"/>
              <a:buChar char="•"/>
            </a:pPr>
            <a:r>
              <a:rPr lang="fr-FR" altLang="en-US" sz="2400" dirty="0">
                <a:solidFill>
                  <a:srgbClr val="17375E"/>
                </a:solidFill>
                <a:latin typeface="Gill Sans MT" panose="020B0502020104020203" pitchFamily="34" charset="0"/>
                <a:ea typeface="Arial"/>
              </a:rPr>
              <a:t>Avec ce test psychométrique, le conseiller peut mesurer les intérêts professionnels, les valeurs, le sentiment d’efficacité personnelle et la congruence de ces éléments avec l’emploi recherché. </a:t>
            </a:r>
          </a:p>
          <a:p>
            <a:pPr marL="457200" indent="-457200" eaLnBrk="1" hangingPunct="1">
              <a:spcBef>
                <a:spcPct val="20000"/>
              </a:spcBef>
              <a:buFont typeface="Arial" charset="0"/>
              <a:buChar char="•"/>
            </a:pPr>
            <a:r>
              <a:rPr lang="fr-FR" altLang="en-US" sz="2400" dirty="0">
                <a:solidFill>
                  <a:srgbClr val="17375E"/>
                </a:solidFill>
                <a:latin typeface="Gill Sans MT" panose="020B0502020104020203" pitchFamily="34" charset="0"/>
                <a:ea typeface="Arial"/>
              </a:rPr>
              <a:t>Le test permet une bonne connaissance de soi (valeurs, intérêt, aptitudes, etc.)</a:t>
            </a:r>
          </a:p>
        </p:txBody>
      </p:sp>
    </p:spTree>
    <p:extLst>
      <p:ext uri="{BB962C8B-B14F-4D97-AF65-F5344CB8AC3E}">
        <p14:creationId xmlns:p14="http://schemas.microsoft.com/office/powerpoint/2010/main" val="20855769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pPr algn="ctr"/>
            <a:r>
              <a:rPr lang="fr-FR" sz="2000" dirty="0">
                <a:solidFill>
                  <a:srgbClr val="FF0000"/>
                </a:solidFill>
                <a:latin typeface="Gill Sans MT" panose="020B0502020104020203" pitchFamily="34" charset="0"/>
              </a:rPr>
              <a:t>PRINCIPES SOUS-JACENTS DES OUTILS</a:t>
            </a:r>
          </a:p>
        </p:txBody>
      </p:sp>
      <p:sp>
        <p:nvSpPr>
          <p:cNvPr id="3" name="Content Placeholder 2"/>
          <p:cNvSpPr>
            <a:spLocks noGrp="1"/>
          </p:cNvSpPr>
          <p:nvPr>
            <p:ph idx="1"/>
          </p:nvPr>
        </p:nvSpPr>
        <p:spPr/>
        <p:txBody>
          <a:bodyPr/>
          <a:lstStyle/>
          <a:p>
            <a:r>
              <a:rPr lang="fr-CA" sz="2400" dirty="0">
                <a:solidFill>
                  <a:srgbClr val="17375E"/>
                </a:solidFill>
                <a:latin typeface="Gill Sans MT" panose="020B0502020104020203" pitchFamily="34" charset="0"/>
              </a:rPr>
              <a:t>Quelques définitions et notions théoriques sur les « tests »…</a:t>
            </a:r>
          </a:p>
        </p:txBody>
      </p:sp>
    </p:spTree>
    <p:extLst>
      <p:ext uri="{BB962C8B-B14F-4D97-AF65-F5344CB8AC3E}">
        <p14:creationId xmlns:p14="http://schemas.microsoft.com/office/powerpoint/2010/main" val="660135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a:xfrm>
            <a:off x="539552" y="1700808"/>
            <a:ext cx="8229600" cy="4392488"/>
          </a:xfrm>
        </p:spPr>
        <p:txBody>
          <a:bodyPr/>
          <a:lstStyle/>
          <a:p>
            <a:pPr lvl="1">
              <a:spcAft>
                <a:spcPct val="20000"/>
              </a:spcAft>
              <a:buSzPct val="80000"/>
            </a:pPr>
            <a:r>
              <a:rPr lang="fr-FR" altLang="fr-FR" sz="2400" dirty="0">
                <a:solidFill>
                  <a:srgbClr val="17375E"/>
                </a:solidFill>
                <a:latin typeface="Gill Sans MT" panose="020B0502020104020203" pitchFamily="34" charset="0"/>
              </a:rPr>
              <a:t>Toute mesure effectuée sur un objet de nature psychologique restera une </a:t>
            </a:r>
            <a:r>
              <a:rPr lang="fr-FR" altLang="fr-FR" sz="2400" b="1" dirty="0">
                <a:solidFill>
                  <a:srgbClr val="17375E"/>
                </a:solidFill>
                <a:latin typeface="Gill Sans MT" panose="020B0502020104020203" pitchFamily="34" charset="0"/>
              </a:rPr>
              <a:t>estimation</a:t>
            </a:r>
            <a:r>
              <a:rPr lang="fr-FR" altLang="fr-FR" sz="2400" dirty="0">
                <a:solidFill>
                  <a:srgbClr val="17375E"/>
                </a:solidFill>
                <a:latin typeface="Gill Sans MT" panose="020B0502020104020203" pitchFamily="34" charset="0"/>
              </a:rPr>
              <a:t>, plutôt qu’une vérité absolue puisqu’</a:t>
            </a:r>
            <a:r>
              <a:rPr lang="fr-FR" altLang="fr-FR" sz="2400" u="sng" dirty="0">
                <a:solidFill>
                  <a:srgbClr val="17375E"/>
                </a:solidFill>
                <a:latin typeface="Gill Sans MT" panose="020B0502020104020203" pitchFamily="34" charset="0"/>
              </a:rPr>
              <a:t>on ne peut connaître la forme véritable de l’objet de mesure</a:t>
            </a:r>
            <a:r>
              <a:rPr lang="fr-FR" altLang="fr-FR" sz="2400" dirty="0">
                <a:solidFill>
                  <a:srgbClr val="17375E"/>
                </a:solidFill>
                <a:latin typeface="Gill Sans MT" panose="020B0502020104020203" pitchFamily="34" charset="0"/>
              </a:rPr>
              <a:t>.</a:t>
            </a:r>
          </a:p>
          <a:p>
            <a:pPr lvl="1">
              <a:spcAft>
                <a:spcPct val="20000"/>
              </a:spcAft>
              <a:buSzPct val="80000"/>
            </a:pPr>
            <a:endParaRPr lang="fr-FR" altLang="fr-FR" sz="2400" dirty="0">
              <a:solidFill>
                <a:srgbClr val="17375E"/>
              </a:solidFill>
              <a:latin typeface="Gill Sans MT" panose="020B0502020104020203" pitchFamily="34" charset="0"/>
            </a:endParaRPr>
          </a:p>
        </p:txBody>
      </p:sp>
      <p:sp>
        <p:nvSpPr>
          <p:cNvPr id="4" name="Titre 4"/>
          <p:cNvSpPr>
            <a:spLocks noGrp="1"/>
          </p:cNvSpPr>
          <p:nvPr>
            <p:ph type="title"/>
          </p:nvPr>
        </p:nvSpPr>
        <p:spPr/>
        <p:txBody>
          <a:bodyPr/>
          <a:lstStyle/>
          <a:p>
            <a:pPr algn="ctr"/>
            <a:r>
              <a:rPr lang="fr-FR" sz="2000" dirty="0">
                <a:solidFill>
                  <a:srgbClr val="FF0000"/>
                </a:solidFill>
                <a:latin typeface="Gill Sans MT" panose="020B0502020104020203" pitchFamily="34" charset="0"/>
              </a:rPr>
              <a:t>PRINCIPES SOUS-JACENTS DES OUTILS</a:t>
            </a:r>
          </a:p>
        </p:txBody>
      </p:sp>
    </p:spTree>
    <p:extLst>
      <p:ext uri="{BB962C8B-B14F-4D97-AF65-F5344CB8AC3E}">
        <p14:creationId xmlns:p14="http://schemas.microsoft.com/office/powerpoint/2010/main" val="1724339243"/>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457200" y="1600201"/>
            <a:ext cx="7467600" cy="4349080"/>
          </a:xfrm>
        </p:spPr>
        <p:txBody>
          <a:bodyPr/>
          <a:lstStyle/>
          <a:p>
            <a:pPr lvl="1">
              <a:spcAft>
                <a:spcPct val="20000"/>
              </a:spcAft>
            </a:pPr>
            <a:r>
              <a:rPr lang="fr-FR" altLang="fr-FR" sz="2400" dirty="0">
                <a:solidFill>
                  <a:srgbClr val="17375E"/>
                </a:solidFill>
                <a:latin typeface="Gill Sans MT" panose="020B0502020104020203" pitchFamily="34" charset="0"/>
              </a:rPr>
              <a:t>Un test doit donner des garanties aux utilisateurs et il est possible d’en connaître le niveau de fiabilité </a:t>
            </a:r>
          </a:p>
          <a:p>
            <a:pPr lvl="1">
              <a:spcAft>
                <a:spcPct val="20000"/>
              </a:spcAft>
            </a:pPr>
            <a:endParaRPr lang="fr-FR" altLang="fr-FR" sz="2400" dirty="0">
              <a:solidFill>
                <a:srgbClr val="17375E"/>
              </a:solidFill>
              <a:latin typeface="Gill Sans MT" panose="020B0502020104020203" pitchFamily="34" charset="0"/>
            </a:endParaRPr>
          </a:p>
          <a:p>
            <a:pPr lvl="1">
              <a:spcAft>
                <a:spcPct val="20000"/>
              </a:spcAft>
            </a:pPr>
            <a:r>
              <a:rPr lang="fr-FR" altLang="fr-FR" sz="2400" dirty="0">
                <a:solidFill>
                  <a:srgbClr val="17375E"/>
                </a:solidFill>
                <a:latin typeface="Gill Sans MT" panose="020B0502020104020203" pitchFamily="34" charset="0"/>
              </a:rPr>
              <a:t>En effet, par leur construction statistique, les tests se prêtent au calcul d’un certain nombre d’indices de qualité :</a:t>
            </a:r>
          </a:p>
          <a:p>
            <a:pPr lvl="1">
              <a:spcAft>
                <a:spcPct val="20000"/>
              </a:spcAft>
            </a:pPr>
            <a:r>
              <a:rPr lang="fr-FR" altLang="fr-FR" sz="2400" dirty="0">
                <a:solidFill>
                  <a:srgbClr val="17375E"/>
                </a:solidFill>
                <a:latin typeface="Gill Sans MT" panose="020B0502020104020203" pitchFamily="34" charset="0"/>
              </a:rPr>
              <a:t> • La sensibilité</a:t>
            </a:r>
          </a:p>
          <a:p>
            <a:pPr lvl="1">
              <a:spcAft>
                <a:spcPct val="20000"/>
              </a:spcAft>
            </a:pPr>
            <a:r>
              <a:rPr lang="fr-FR" altLang="fr-FR" sz="2400" dirty="0">
                <a:solidFill>
                  <a:srgbClr val="17375E"/>
                </a:solidFill>
                <a:latin typeface="Gill Sans MT" panose="020B0502020104020203" pitchFamily="34" charset="0"/>
              </a:rPr>
              <a:t> • La validité</a:t>
            </a:r>
          </a:p>
          <a:p>
            <a:pPr lvl="1">
              <a:spcAft>
                <a:spcPct val="20000"/>
              </a:spcAft>
            </a:pPr>
            <a:r>
              <a:rPr lang="fr-FR" altLang="fr-FR" sz="2400" dirty="0">
                <a:solidFill>
                  <a:srgbClr val="17375E"/>
                </a:solidFill>
                <a:latin typeface="Gill Sans MT" panose="020B0502020104020203" pitchFamily="34" charset="0"/>
              </a:rPr>
              <a:t> • La fidélité</a:t>
            </a:r>
            <a:endParaRPr lang="fr-FR" altLang="fr-FR" sz="2400" i="1" dirty="0">
              <a:solidFill>
                <a:srgbClr val="17375E"/>
              </a:solidFill>
              <a:latin typeface="Gill Sans MT" panose="020B0502020104020203" pitchFamily="34" charset="0"/>
            </a:endParaRPr>
          </a:p>
        </p:txBody>
      </p:sp>
      <p:sp>
        <p:nvSpPr>
          <p:cNvPr id="4" name="Titre 4"/>
          <p:cNvSpPr>
            <a:spLocks noGrp="1"/>
          </p:cNvSpPr>
          <p:nvPr>
            <p:ph type="title"/>
          </p:nvPr>
        </p:nvSpPr>
        <p:spPr>
          <a:xfrm>
            <a:off x="457200" y="274638"/>
            <a:ext cx="7467600" cy="1143000"/>
          </a:xfrm>
        </p:spPr>
        <p:txBody>
          <a:bodyPr/>
          <a:lstStyle/>
          <a:p>
            <a:pPr algn="ctr"/>
            <a:r>
              <a:rPr lang="fr-FR" sz="2000" dirty="0">
                <a:solidFill>
                  <a:srgbClr val="FF0000"/>
                </a:solidFill>
                <a:latin typeface="Gill Sans MT" panose="020B0502020104020203" pitchFamily="34" charset="0"/>
              </a:rPr>
              <a:t>TEST- QUALITE</a:t>
            </a:r>
          </a:p>
        </p:txBody>
      </p:sp>
    </p:spTree>
    <p:extLst>
      <p:ext uri="{BB962C8B-B14F-4D97-AF65-F5344CB8AC3E}">
        <p14:creationId xmlns:p14="http://schemas.microsoft.com/office/powerpoint/2010/main" val="70183317"/>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Shape 51"/>
          <p:cNvSpPr txBox="1"/>
          <p:nvPr/>
        </p:nvSpPr>
        <p:spPr>
          <a:xfrm>
            <a:off x="188133" y="1052736"/>
            <a:ext cx="7340600" cy="196551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C2113A"/>
              </a:buClr>
              <a:buSzPct val="25000"/>
              <a:buFont typeface="Gill Sans"/>
              <a:buNone/>
            </a:pPr>
            <a:r>
              <a:rPr lang="fr-FR" sz="2800" b="0" i="0" u="none" strike="noStrike" cap="none" dirty="0">
                <a:solidFill>
                  <a:srgbClr val="C2113A"/>
                </a:solidFill>
                <a:latin typeface="Gill Sans"/>
                <a:ea typeface="Gill Sans"/>
                <a:cs typeface="Gill Sans"/>
                <a:sym typeface="Gill Sans"/>
              </a:rPr>
              <a:t>ACTIVITE :</a:t>
            </a:r>
          </a:p>
          <a:p>
            <a:pPr marL="0" marR="0" lvl="0" indent="0" algn="l" rtl="0">
              <a:lnSpc>
                <a:spcPct val="100000"/>
              </a:lnSpc>
              <a:spcBef>
                <a:spcPts val="0"/>
              </a:spcBef>
              <a:spcAft>
                <a:spcPts val="0"/>
              </a:spcAft>
              <a:buClr>
                <a:srgbClr val="C2113A"/>
              </a:buClr>
              <a:buSzPct val="25000"/>
              <a:buFont typeface="Gill Sans"/>
              <a:buNone/>
            </a:pPr>
            <a:r>
              <a:rPr lang="fr-FR" sz="3200" dirty="0">
                <a:solidFill>
                  <a:srgbClr val="17375E"/>
                </a:solidFill>
                <a:latin typeface="Gill Sans MT" panose="020B0502020104020203" pitchFamily="34" charset="0"/>
                <a:sym typeface="Gill Sans"/>
              </a:rPr>
              <a:t>Apprenons à nous connaitre !</a:t>
            </a:r>
          </a:p>
          <a:p>
            <a:pPr marL="0" marR="0" lvl="0" indent="0" algn="l" rtl="0">
              <a:lnSpc>
                <a:spcPct val="100000"/>
              </a:lnSpc>
              <a:spcBef>
                <a:spcPts val="0"/>
              </a:spcBef>
              <a:spcAft>
                <a:spcPts val="0"/>
              </a:spcAft>
              <a:buClr>
                <a:srgbClr val="C2113A"/>
              </a:buClr>
              <a:buSzPct val="25000"/>
              <a:buFont typeface="Gill Sans"/>
              <a:buNone/>
            </a:pPr>
            <a:r>
              <a:rPr lang="fr-FR" sz="3200" dirty="0">
                <a:solidFill>
                  <a:srgbClr val="17375E"/>
                </a:solidFill>
                <a:latin typeface="Gill Sans MT" panose="020B0502020104020203" pitchFamily="34" charset="0"/>
                <a:sym typeface="Gill Sans"/>
              </a:rPr>
              <a:t>RIASEC  </a:t>
            </a:r>
          </a:p>
        </p:txBody>
      </p:sp>
      <p:sp>
        <p:nvSpPr>
          <p:cNvPr id="52" name="Shape 52"/>
          <p:cNvSpPr txBox="1"/>
          <p:nvPr/>
        </p:nvSpPr>
        <p:spPr>
          <a:xfrm>
            <a:off x="251520" y="1487606"/>
            <a:ext cx="6624736" cy="438966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endParaRPr sz="2000" b="0" i="0" u="none" strike="noStrike" cap="none" dirty="0">
              <a:solidFill>
                <a:srgbClr val="17375E"/>
              </a:solidFill>
              <a:latin typeface="Gill Sans MT" panose="020B0502020104020203" pitchFamily="34" charset="0"/>
              <a:ea typeface="Cabin"/>
              <a:cs typeface="Cabin"/>
              <a:sym typeface="Cabin"/>
            </a:endParaRPr>
          </a:p>
          <a:p>
            <a:pPr marL="0" marR="0" lvl="0" indent="0" algn="l" rtl="0">
              <a:lnSpc>
                <a:spcPct val="100000"/>
              </a:lnSpc>
              <a:spcBef>
                <a:spcPts val="0"/>
              </a:spcBef>
              <a:spcAft>
                <a:spcPts val="0"/>
              </a:spcAft>
              <a:buClr>
                <a:schemeClr val="dk1"/>
              </a:buClr>
              <a:buFont typeface="Arial"/>
              <a:buNone/>
            </a:pPr>
            <a:endParaRPr sz="2000" b="0" i="0" u="none" strike="noStrike" cap="none" dirty="0">
              <a:solidFill>
                <a:srgbClr val="000000"/>
              </a:solidFill>
              <a:latin typeface="Gill Sans MT" panose="020B0502020104020203" pitchFamily="34" charset="0"/>
              <a:sym typeface="Arial"/>
            </a:endParaRPr>
          </a:p>
        </p:txBody>
      </p:sp>
      <p:pic>
        <p:nvPicPr>
          <p:cNvPr id="5" name="Picture 22"/>
          <p:cNvPicPr>
            <a:picLocks noChangeAspect="1"/>
          </p:cNvPicPr>
          <p:nvPr/>
        </p:nvPicPr>
        <p:blipFill>
          <a:blip r:embed="rId3"/>
          <a:stretch>
            <a:fillRect/>
          </a:stretch>
        </p:blipFill>
        <p:spPr bwMode="auto">
          <a:xfrm>
            <a:off x="6228185" y="2459900"/>
            <a:ext cx="2754298" cy="3417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71595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p:nvPr/>
        </p:nvSpPr>
        <p:spPr>
          <a:xfrm>
            <a:off x="488216" y="548075"/>
            <a:ext cx="5904656" cy="830996"/>
          </a:xfrm>
          <a:prstGeom prst="rect">
            <a:avLst/>
          </a:prstGeom>
          <a:noFill/>
          <a:ln>
            <a:noFill/>
          </a:ln>
        </p:spPr>
        <p:txBody>
          <a:bodyPr lIns="91425" tIns="45700" rIns="91425" bIns="45700" anchor="t" anchorCtr="0">
            <a:noAutofit/>
          </a:bodyPr>
          <a:lstStyle/>
          <a:p>
            <a:pPr marL="0" marR="0" lvl="0" indent="0" algn="l" rtl="0">
              <a:spcBef>
                <a:spcPts val="0"/>
              </a:spcBef>
              <a:buClr>
                <a:srgbClr val="C00000"/>
              </a:buClr>
              <a:buSzPct val="25000"/>
              <a:buFont typeface="Gill Sans"/>
              <a:buNone/>
            </a:pPr>
            <a:r>
              <a:rPr lang="fr-FR" sz="1800">
                <a:solidFill>
                  <a:srgbClr val="C00000"/>
                </a:solidFill>
                <a:latin typeface="Gill Sans"/>
                <a:ea typeface="Gill Sans"/>
                <a:cs typeface="Gill Sans"/>
                <a:sym typeface="Gill Sans"/>
              </a:rPr>
              <a:t>QUESTIONS?</a:t>
            </a:r>
          </a:p>
        </p:txBody>
      </p:sp>
      <p:pic>
        <p:nvPicPr>
          <p:cNvPr id="143" name="Shape 143"/>
          <p:cNvPicPr preferRelativeResize="0"/>
          <p:nvPr/>
        </p:nvPicPr>
        <p:blipFill rotWithShape="1">
          <a:blip r:embed="rId3">
            <a:alphaModFix/>
          </a:blip>
          <a:srcRect/>
          <a:stretch/>
        </p:blipFill>
        <p:spPr>
          <a:xfrm>
            <a:off x="1454726" y="1293091"/>
            <a:ext cx="6165272" cy="4283362"/>
          </a:xfrm>
          <a:prstGeom prst="rect">
            <a:avLst/>
          </a:prstGeom>
          <a:noFill/>
          <a:ln>
            <a:noFill/>
          </a:ln>
        </p:spPr>
      </p:pic>
    </p:spTree>
    <p:extLst>
      <p:ext uri="{BB962C8B-B14F-4D97-AF65-F5344CB8AC3E}">
        <p14:creationId xmlns:p14="http://schemas.microsoft.com/office/powerpoint/2010/main" val="2128110740"/>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p:nvPr/>
        </p:nvSpPr>
        <p:spPr>
          <a:xfrm>
            <a:off x="901700" y="2791663"/>
            <a:ext cx="7340600" cy="650038"/>
          </a:xfrm>
          <a:prstGeom prst="rect">
            <a:avLst/>
          </a:prstGeom>
          <a:noFill/>
          <a:ln>
            <a:noFill/>
          </a:ln>
        </p:spPr>
        <p:txBody>
          <a:bodyPr lIns="91425" tIns="45700" rIns="91425" bIns="45700" anchor="t" anchorCtr="0">
            <a:noAutofit/>
          </a:bodyPr>
          <a:lstStyle/>
          <a:p>
            <a:pPr marL="0" marR="0" lvl="0" indent="0" algn="ctr" rtl="0">
              <a:spcBef>
                <a:spcPts val="0"/>
              </a:spcBef>
              <a:buClr>
                <a:srgbClr val="FFFFFF"/>
              </a:buClr>
              <a:buSzPct val="25000"/>
              <a:buFont typeface="Gill Sans"/>
              <a:buNone/>
            </a:pPr>
            <a:r>
              <a:rPr lang="fr-FR" sz="2200" cap="none">
                <a:solidFill>
                  <a:srgbClr val="FFFFFF"/>
                </a:solidFill>
                <a:latin typeface="Gill Sans"/>
                <a:ea typeface="Gill Sans"/>
                <a:cs typeface="Gill Sans"/>
                <a:sym typeface="Gill Sans"/>
              </a:rPr>
              <a:t>MERCI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0"/>
          <p:cNvSpPr txBox="1"/>
          <p:nvPr/>
        </p:nvSpPr>
        <p:spPr>
          <a:xfrm>
            <a:off x="611560" y="1916832"/>
            <a:ext cx="8136904" cy="1967864"/>
          </a:xfrm>
          <a:prstGeom prst="rect">
            <a:avLst/>
          </a:prstGeom>
          <a:noFill/>
          <a:ln>
            <a:noFill/>
          </a:ln>
        </p:spPr>
        <p:txBody>
          <a:bodyPr lIns="91425" tIns="45700" rIns="91425" bIns="45700" anchor="t" anchorCtr="0">
            <a:noAutofit/>
          </a:bodyPr>
          <a:lstStyle/>
          <a:p>
            <a:pPr lvl="0" algn="ctr">
              <a:lnSpc>
                <a:spcPct val="90000"/>
              </a:lnSpc>
              <a:buClr>
                <a:srgbClr val="FFFFFF"/>
              </a:buClr>
              <a:buSzPct val="25000"/>
            </a:pPr>
            <a:r>
              <a:rPr lang="fr-CA" sz="3200" dirty="0">
                <a:solidFill>
                  <a:schemeClr val="tx1"/>
                </a:solidFill>
                <a:latin typeface="Gill Sans"/>
                <a:ea typeface="Gill Sans"/>
                <a:cs typeface="Gill Sans"/>
                <a:sym typeface="Gill Sans"/>
              </a:rPr>
              <a:t>Comment accueillir, mettre à l'aise et donner confiance aux étudiants</a:t>
            </a:r>
            <a:endParaRPr lang="fr-CA" sz="3200" b="0" i="0" u="none" strike="noStrike" cap="none" dirty="0">
              <a:solidFill>
                <a:schemeClr val="tx1"/>
              </a:solidFill>
              <a:latin typeface="Gill Sans"/>
              <a:ea typeface="Gill Sans"/>
              <a:cs typeface="Gill Sans"/>
              <a:sym typeface="Gill Sans"/>
            </a:endParaRPr>
          </a:p>
        </p:txBody>
      </p:sp>
    </p:spTree>
    <p:extLst>
      <p:ext uri="{BB962C8B-B14F-4D97-AF65-F5344CB8AC3E}">
        <p14:creationId xmlns:p14="http://schemas.microsoft.com/office/powerpoint/2010/main" val="1048887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52"/>
          <p:cNvSpPr txBox="1"/>
          <p:nvPr/>
        </p:nvSpPr>
        <p:spPr>
          <a:xfrm>
            <a:off x="683568" y="1487606"/>
            <a:ext cx="7704856" cy="4461673"/>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endParaRPr sz="2000" b="0" i="0" u="none" strike="noStrike" cap="none" dirty="0">
              <a:solidFill>
                <a:srgbClr val="17375E"/>
              </a:solidFill>
              <a:latin typeface="Gill Sans MT" panose="020B0502020104020203" pitchFamily="34" charset="0"/>
              <a:ea typeface="Cabin"/>
              <a:cs typeface="Cabin"/>
              <a:sym typeface="Cabin"/>
            </a:endParaRPr>
          </a:p>
          <a:p>
            <a:pPr marL="342900" indent="-342900">
              <a:buFont typeface="Arial" panose="020B0604020202020204" pitchFamily="34" charset="0"/>
              <a:buChar char="•"/>
            </a:pPr>
            <a:r>
              <a:rPr lang="fr-CA" sz="2000" dirty="0">
                <a:solidFill>
                  <a:srgbClr val="17375E"/>
                </a:solidFill>
                <a:latin typeface="Gill Sans MT" panose="020B0502020104020203" pitchFamily="34" charset="0"/>
              </a:rPr>
              <a:t>Établir une alliance de travail constitue un moment essentiel dans la mise en place d’une interaction de conseil. </a:t>
            </a:r>
          </a:p>
          <a:p>
            <a:pPr marL="342900" indent="-342900">
              <a:buFont typeface="Arial" panose="020B0604020202020204" pitchFamily="34" charset="0"/>
              <a:buChar char="•"/>
            </a:pPr>
            <a:endParaRPr lang="fr-CA" sz="2000" dirty="0">
              <a:solidFill>
                <a:srgbClr val="17375E"/>
              </a:solidFill>
              <a:latin typeface="Gill Sans MT" panose="020B0502020104020203" pitchFamily="34" charset="0"/>
            </a:endParaRPr>
          </a:p>
          <a:p>
            <a:pPr marL="342900" indent="-342900">
              <a:buFont typeface="Arial" panose="020B0604020202020204" pitchFamily="34" charset="0"/>
              <a:buChar char="•"/>
            </a:pPr>
            <a:r>
              <a:rPr lang="fr-CA" sz="2000" dirty="0">
                <a:solidFill>
                  <a:srgbClr val="17375E"/>
                </a:solidFill>
                <a:latin typeface="Gill Sans MT" panose="020B0502020104020203" pitchFamily="34" charset="0"/>
              </a:rPr>
              <a:t>Créer un lien de nature affective entre le conseiller et le jeune (celui-ci ressentant que le premier lui manifeste de l’empathie, qu’il « se soucie de lui ») </a:t>
            </a:r>
          </a:p>
          <a:p>
            <a:pPr marL="342900" indent="-342900">
              <a:buFont typeface="Arial" panose="020B0604020202020204" pitchFamily="34" charset="0"/>
              <a:buChar char="•"/>
            </a:pPr>
            <a:endParaRPr lang="fr-CA" sz="2000" dirty="0">
              <a:solidFill>
                <a:srgbClr val="17375E"/>
              </a:solidFill>
              <a:latin typeface="Gill Sans MT" panose="020B0502020104020203" pitchFamily="34" charset="0"/>
            </a:endParaRPr>
          </a:p>
          <a:p>
            <a:pPr marL="342900" indent="-342900">
              <a:buFont typeface="Arial" panose="020B0604020202020204" pitchFamily="34" charset="0"/>
              <a:buChar char="•"/>
            </a:pPr>
            <a:r>
              <a:rPr lang="fr-CA" sz="2000" dirty="0">
                <a:solidFill>
                  <a:srgbClr val="17375E"/>
                </a:solidFill>
                <a:latin typeface="Gill Sans MT" panose="020B0502020104020203" pitchFamily="34" charset="0"/>
              </a:rPr>
              <a:t>Se mettre d’accord sur les objectifs visés et les moyens d’y parvenir.</a:t>
            </a:r>
            <a:br>
              <a:rPr lang="fr-FR" sz="2000" b="0" i="0" u="none" strike="noStrike" cap="none" dirty="0">
                <a:solidFill>
                  <a:srgbClr val="17375E"/>
                </a:solidFill>
                <a:latin typeface="Gill Sans MT" panose="020B0502020104020203" pitchFamily="34" charset="0"/>
                <a:ea typeface="Cabin"/>
                <a:cs typeface="Cabin"/>
                <a:sym typeface="Cabin"/>
              </a:rPr>
            </a:br>
            <a:endParaRPr lang="fr-FR" sz="2000" b="0" i="0" u="none" strike="noStrike" cap="none" dirty="0">
              <a:solidFill>
                <a:srgbClr val="17375E"/>
              </a:solidFill>
              <a:latin typeface="Gill Sans MT" panose="020B0502020104020203" pitchFamily="34" charset="0"/>
              <a:ea typeface="Cabin"/>
              <a:cs typeface="Cabin"/>
              <a:sym typeface="Cabin"/>
            </a:endParaRPr>
          </a:p>
          <a:p>
            <a:pPr lvl="0">
              <a:buClr>
                <a:schemeClr val="dk1"/>
              </a:buClr>
            </a:pPr>
            <a:r>
              <a:rPr lang="fr-FR" sz="2000" dirty="0">
                <a:solidFill>
                  <a:srgbClr val="17375E"/>
                </a:solidFill>
                <a:latin typeface="Gill Sans MT" panose="020B0502020104020203" pitchFamily="34" charset="0"/>
                <a:ea typeface="Cabin"/>
                <a:cs typeface="Cabin"/>
                <a:sym typeface="Cabin"/>
                <a:hlinkClick r:id="rId2"/>
              </a:rPr>
              <a:t>https://www.youtube.com/watch?v=YOS9VnFUcAk</a:t>
            </a:r>
            <a:r>
              <a:rPr lang="fr-FR" sz="2000" dirty="0">
                <a:solidFill>
                  <a:srgbClr val="17375E"/>
                </a:solidFill>
                <a:latin typeface="Gill Sans MT" panose="020B0502020104020203" pitchFamily="34" charset="0"/>
                <a:ea typeface="Cabin"/>
                <a:cs typeface="Cabin"/>
                <a:sym typeface="Cabin"/>
              </a:rPr>
              <a:t> </a:t>
            </a:r>
            <a:endParaRPr sz="2000" b="0" i="0" u="none" strike="noStrike" cap="none" dirty="0">
              <a:solidFill>
                <a:srgbClr val="17375E"/>
              </a:solidFill>
              <a:latin typeface="Gill Sans MT" panose="020B0502020104020203" pitchFamily="34" charset="0"/>
              <a:ea typeface="Cabin"/>
              <a:cs typeface="Cabin"/>
              <a:sym typeface="Cabin"/>
            </a:endParaRPr>
          </a:p>
          <a:p>
            <a:pPr marL="0" marR="0" lvl="0" indent="0" algn="l" rtl="0">
              <a:lnSpc>
                <a:spcPct val="100000"/>
              </a:lnSpc>
              <a:spcBef>
                <a:spcPts val="0"/>
              </a:spcBef>
              <a:spcAft>
                <a:spcPts val="0"/>
              </a:spcAft>
              <a:buClr>
                <a:schemeClr val="dk1"/>
              </a:buClr>
              <a:buFont typeface="Arial"/>
              <a:buNone/>
            </a:pPr>
            <a:endParaRPr sz="2000" b="0" i="0" u="none" strike="noStrike" cap="none" dirty="0">
              <a:solidFill>
                <a:srgbClr val="17375E"/>
              </a:solidFill>
              <a:latin typeface="Gill Sans MT" panose="020B0502020104020203" pitchFamily="34" charset="0"/>
              <a:sym typeface="Arial"/>
            </a:endParaRPr>
          </a:p>
        </p:txBody>
      </p:sp>
      <p:sp>
        <p:nvSpPr>
          <p:cNvPr id="3" name="ZoneTexte 2"/>
          <p:cNvSpPr txBox="1"/>
          <p:nvPr/>
        </p:nvSpPr>
        <p:spPr>
          <a:xfrm>
            <a:off x="1187624" y="548680"/>
            <a:ext cx="6696744" cy="461665"/>
          </a:xfrm>
          <a:prstGeom prst="rect">
            <a:avLst/>
          </a:prstGeom>
          <a:noFill/>
        </p:spPr>
        <p:txBody>
          <a:bodyPr wrap="square" rtlCol="0">
            <a:spAutoFit/>
          </a:bodyPr>
          <a:lstStyle/>
          <a:p>
            <a:pPr>
              <a:buClr>
                <a:srgbClr val="C2113A"/>
              </a:buClr>
              <a:buSzPct val="25000"/>
            </a:pPr>
            <a:r>
              <a:rPr lang="fr-FR" sz="2400" i="1" kern="1200" dirty="0">
                <a:solidFill>
                  <a:srgbClr val="FF0000"/>
                </a:solidFill>
                <a:latin typeface="Arial" charset="0"/>
                <a:ea typeface="ＭＳ Ｐゴシック" charset="-128"/>
                <a:cs typeface="+mn-cs"/>
              </a:rPr>
              <a:t>L’alliance de travail / rapport </a:t>
            </a:r>
          </a:p>
        </p:txBody>
      </p:sp>
    </p:spTree>
    <p:extLst>
      <p:ext uri="{BB962C8B-B14F-4D97-AF65-F5344CB8AC3E}">
        <p14:creationId xmlns:p14="http://schemas.microsoft.com/office/powerpoint/2010/main" val="2101412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52"/>
          <p:cNvSpPr txBox="1"/>
          <p:nvPr/>
        </p:nvSpPr>
        <p:spPr>
          <a:xfrm>
            <a:off x="467544" y="1988840"/>
            <a:ext cx="6840760" cy="3525569"/>
          </a:xfrm>
          <a:prstGeom prst="rect">
            <a:avLst/>
          </a:prstGeom>
          <a:noFill/>
          <a:ln>
            <a:noFill/>
          </a:ln>
        </p:spPr>
        <p:txBody>
          <a:bodyPr lIns="91425" tIns="45700" rIns="91425" bIns="45700" anchor="t" anchorCtr="0">
            <a:noAutofit/>
          </a:bodyPr>
          <a:lstStyle/>
          <a:p>
            <a:pPr marL="342900" indent="-342900">
              <a:buFont typeface="Arial" charset="0"/>
              <a:buChar char="•"/>
            </a:pPr>
            <a:r>
              <a:rPr lang="fr-CA" sz="2000" dirty="0">
                <a:solidFill>
                  <a:srgbClr val="17375E"/>
                </a:solidFill>
                <a:latin typeface="Gill Sans MT" panose="020B0502020104020203" pitchFamily="34" charset="0"/>
              </a:rPr>
              <a:t>Nécessaire à l’intervention </a:t>
            </a:r>
          </a:p>
          <a:p>
            <a:pPr marL="342900" indent="-342900">
              <a:buFont typeface="Arial" charset="0"/>
              <a:buChar char="•"/>
            </a:pPr>
            <a:endParaRPr lang="fr-CA" sz="2000" dirty="0">
              <a:solidFill>
                <a:srgbClr val="17375E"/>
              </a:solidFill>
              <a:latin typeface="Gill Sans MT" panose="020B0502020104020203" pitchFamily="34" charset="0"/>
            </a:endParaRPr>
          </a:p>
          <a:p>
            <a:pPr marL="342900" indent="-342900">
              <a:buFont typeface="Arial" charset="0"/>
              <a:buChar char="•"/>
            </a:pPr>
            <a:r>
              <a:rPr lang="fr-CA" sz="2000" dirty="0">
                <a:solidFill>
                  <a:srgbClr val="17375E"/>
                </a:solidFill>
                <a:latin typeface="Gill Sans MT" panose="020B0502020104020203" pitchFamily="34" charset="0"/>
              </a:rPr>
              <a:t>Favoriser sa mise en place lors du début de l’intervention </a:t>
            </a:r>
          </a:p>
          <a:p>
            <a:pPr marL="342900" indent="-342900">
              <a:buFont typeface="Arial" charset="0"/>
              <a:buChar char="•"/>
            </a:pPr>
            <a:endParaRPr lang="fr-CA" sz="2000" dirty="0">
              <a:solidFill>
                <a:srgbClr val="17375E"/>
              </a:solidFill>
              <a:latin typeface="Gill Sans MT" panose="020B0502020104020203" pitchFamily="34" charset="0"/>
            </a:endParaRPr>
          </a:p>
          <a:p>
            <a:pPr marL="342900" indent="-342900">
              <a:buFont typeface="Arial" charset="0"/>
              <a:buChar char="•"/>
            </a:pPr>
            <a:r>
              <a:rPr lang="fr-CA" sz="2000" dirty="0">
                <a:solidFill>
                  <a:srgbClr val="17375E"/>
                </a:solidFill>
                <a:latin typeface="Gill Sans MT" panose="020B0502020104020203" pitchFamily="34" charset="0"/>
              </a:rPr>
              <a:t>La maintenir et la restaurer tout au long du processus </a:t>
            </a:r>
          </a:p>
        </p:txBody>
      </p:sp>
      <p:sp>
        <p:nvSpPr>
          <p:cNvPr id="3" name="ZoneTexte 2"/>
          <p:cNvSpPr txBox="1"/>
          <p:nvPr/>
        </p:nvSpPr>
        <p:spPr>
          <a:xfrm>
            <a:off x="467544" y="548680"/>
            <a:ext cx="6696744" cy="461665"/>
          </a:xfrm>
          <a:prstGeom prst="rect">
            <a:avLst/>
          </a:prstGeom>
          <a:noFill/>
        </p:spPr>
        <p:txBody>
          <a:bodyPr wrap="square" rtlCol="0">
            <a:spAutoFit/>
          </a:bodyPr>
          <a:lstStyle/>
          <a:p>
            <a:pPr>
              <a:buClr>
                <a:srgbClr val="C2113A"/>
              </a:buClr>
              <a:buSzPct val="25000"/>
            </a:pPr>
            <a:r>
              <a:rPr lang="fr-FR" sz="2400" i="1" kern="1200" dirty="0">
                <a:solidFill>
                  <a:srgbClr val="FF0000"/>
                </a:solidFill>
                <a:latin typeface="Arial" charset="0"/>
                <a:ea typeface="ＭＳ Ｐゴシック" charset="-128"/>
                <a:cs typeface="+mn-cs"/>
              </a:rPr>
              <a:t>L’alliance de travail / rapport </a:t>
            </a:r>
          </a:p>
        </p:txBody>
      </p:sp>
    </p:spTree>
    <p:extLst>
      <p:ext uri="{BB962C8B-B14F-4D97-AF65-F5344CB8AC3E}">
        <p14:creationId xmlns:p14="http://schemas.microsoft.com/office/powerpoint/2010/main" val="926030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stretch>
            <a:fillRect/>
          </a:stretch>
        </p:blipFill>
        <p:spPr>
          <a:xfrm>
            <a:off x="125670" y="0"/>
            <a:ext cx="8892660" cy="5733256"/>
          </a:xfrm>
          <a:prstGeom prst="rect">
            <a:avLst/>
          </a:prstGeom>
        </p:spPr>
      </p:pic>
    </p:spTree>
    <p:extLst>
      <p:ext uri="{BB962C8B-B14F-4D97-AF65-F5344CB8AC3E}">
        <p14:creationId xmlns:p14="http://schemas.microsoft.com/office/powerpoint/2010/main" val="983228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404664"/>
            <a:ext cx="7342075" cy="461665"/>
          </a:xfrm>
          <a:prstGeom prst="rect">
            <a:avLst/>
          </a:prstGeom>
        </p:spPr>
        <p:txBody>
          <a:bodyPr wrap="none">
            <a:spAutoFit/>
          </a:bodyPr>
          <a:lstStyle/>
          <a:p>
            <a:pPr algn="ctr">
              <a:buClr>
                <a:srgbClr val="C2113A"/>
              </a:buClr>
              <a:buSzPct val="25000"/>
            </a:pPr>
            <a:r>
              <a:rPr lang="fr-FR" sz="2400" i="1" kern="1200" dirty="0">
                <a:solidFill>
                  <a:srgbClr val="FF0000"/>
                </a:solidFill>
                <a:latin typeface="Arial" charset="0"/>
                <a:ea typeface="ＭＳ Ｐゴシック" charset="-128"/>
                <a:cs typeface="+mn-cs"/>
              </a:rPr>
              <a:t>Processus de counseling de carrière en trois phases</a:t>
            </a:r>
          </a:p>
        </p:txBody>
      </p:sp>
      <p:sp>
        <p:nvSpPr>
          <p:cNvPr id="3" name="Rectangle 2"/>
          <p:cNvSpPr/>
          <p:nvPr/>
        </p:nvSpPr>
        <p:spPr>
          <a:xfrm>
            <a:off x="467544" y="868677"/>
            <a:ext cx="8352928" cy="4001095"/>
          </a:xfrm>
          <a:prstGeom prst="rect">
            <a:avLst/>
          </a:prstGeom>
        </p:spPr>
        <p:txBody>
          <a:bodyPr wrap="square">
            <a:spAutoFit/>
          </a:bodyPr>
          <a:lstStyle/>
          <a:p>
            <a:br>
              <a:rPr lang="fr-FR" dirty="0">
                <a:latin typeface="Calibri" charset="0"/>
              </a:rPr>
            </a:br>
            <a:endParaRPr lang="fr-FR" sz="2000" dirty="0">
              <a:solidFill>
                <a:srgbClr val="17375E"/>
              </a:solidFill>
              <a:latin typeface="Gill Sans MT" panose="020B0502020104020203" pitchFamily="34" charset="0"/>
            </a:endParaRPr>
          </a:p>
          <a:p>
            <a:pPr marL="457200" indent="-457200">
              <a:buAutoNum type="arabicPeriod"/>
            </a:pPr>
            <a:r>
              <a:rPr lang="fr-FR" sz="2000" b="1" dirty="0">
                <a:solidFill>
                  <a:srgbClr val="17375E"/>
                </a:solidFill>
                <a:latin typeface="Gill Sans MT" panose="020B0502020104020203" pitchFamily="34" charset="0"/>
              </a:rPr>
              <a:t>Valider et explorer </a:t>
            </a:r>
            <a:r>
              <a:rPr lang="fr-FR" sz="2000" dirty="0">
                <a:solidFill>
                  <a:srgbClr val="17375E"/>
                </a:solidFill>
                <a:latin typeface="Gill Sans MT" panose="020B0502020104020203" pitchFamily="34" charset="0"/>
              </a:rPr>
              <a:t>l'expérience </a:t>
            </a:r>
          </a:p>
          <a:p>
            <a:r>
              <a:rPr lang="fr-FR" sz="2000" dirty="0">
                <a:solidFill>
                  <a:srgbClr val="17375E"/>
                </a:solidFill>
                <a:latin typeface="Gill Sans MT" panose="020B0502020104020203" pitchFamily="34" charset="0"/>
              </a:rPr>
              <a:t>◦Valider et explorer la dynamique vécue relative à la situation de la cliente ou du client.</a:t>
            </a:r>
          </a:p>
          <a:p>
            <a:endParaRPr lang="fr-FR" sz="2000" dirty="0">
              <a:solidFill>
                <a:srgbClr val="17375E"/>
              </a:solidFill>
              <a:latin typeface="Gill Sans MT" panose="020B0502020104020203" pitchFamily="34" charset="0"/>
            </a:endParaRPr>
          </a:p>
          <a:p>
            <a:r>
              <a:rPr lang="fr-FR" sz="2000" dirty="0">
                <a:solidFill>
                  <a:srgbClr val="17375E"/>
                </a:solidFill>
                <a:latin typeface="Gill Sans MT" panose="020B0502020104020203" pitchFamily="34" charset="0"/>
              </a:rPr>
              <a:t>◦Valider et explorer la perception subjective de la cliente ou du client quant à la dynamique vécue (se manifeste souvent par un besoin de maintenir et un espoir de changement qui semble difficile, voire impossible).</a:t>
            </a:r>
          </a:p>
          <a:p>
            <a:endParaRPr lang="fr-FR" sz="2000" dirty="0">
              <a:solidFill>
                <a:srgbClr val="17375E"/>
              </a:solidFill>
              <a:latin typeface="Gill Sans MT" panose="020B0502020104020203" pitchFamily="34" charset="0"/>
            </a:endParaRPr>
          </a:p>
          <a:p>
            <a:r>
              <a:rPr lang="fr-FR" sz="2000" dirty="0">
                <a:solidFill>
                  <a:srgbClr val="17375E"/>
                </a:solidFill>
                <a:latin typeface="Gill Sans MT" panose="020B0502020104020203" pitchFamily="34" charset="0"/>
              </a:rPr>
              <a:t>◦Créer une alliance de travail en fixant des objectifs et des tâches qui vont contribuer à l'établissement d'un lien émotif favorable à la prise de décision et à l'action</a:t>
            </a:r>
            <a:r>
              <a:rPr lang="fr-FR" dirty="0">
                <a:latin typeface="Calibri" charset="0"/>
              </a:rPr>
              <a:t>.</a:t>
            </a:r>
          </a:p>
        </p:txBody>
      </p:sp>
    </p:spTree>
    <p:extLst>
      <p:ext uri="{BB962C8B-B14F-4D97-AF65-F5344CB8AC3E}">
        <p14:creationId xmlns:p14="http://schemas.microsoft.com/office/powerpoint/2010/main" val="931476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764704"/>
            <a:ext cx="7704856" cy="4462760"/>
          </a:xfrm>
          <a:prstGeom prst="rect">
            <a:avLst/>
          </a:prstGeom>
        </p:spPr>
        <p:txBody>
          <a:bodyPr wrap="square">
            <a:spAutoFit/>
          </a:bodyPr>
          <a:lstStyle/>
          <a:p>
            <a:pPr>
              <a:buClr>
                <a:srgbClr val="C2113A"/>
              </a:buClr>
              <a:buSzPct val="25000"/>
            </a:pPr>
            <a:r>
              <a:rPr lang="fr-FR" sz="2400" i="1" kern="1200" dirty="0">
                <a:solidFill>
                  <a:srgbClr val="FF0000"/>
                </a:solidFill>
                <a:latin typeface="Arial" charset="0"/>
                <a:ea typeface="ＭＳ Ｐゴシック" charset="-128"/>
                <a:cs typeface="+mn-cs"/>
              </a:rPr>
              <a:t>Processus de counseling de carrière en trois phases</a:t>
            </a:r>
          </a:p>
          <a:p>
            <a:pPr algn="ctr">
              <a:buClr>
                <a:srgbClr val="C2113A"/>
              </a:buClr>
              <a:buSzPct val="25000"/>
            </a:pPr>
            <a:endParaRPr lang="fr-FR" sz="2000" dirty="0">
              <a:solidFill>
                <a:srgbClr val="17375E"/>
              </a:solidFill>
              <a:latin typeface="Gill Sans MT" panose="020B0502020104020203" pitchFamily="34" charset="0"/>
            </a:endParaRPr>
          </a:p>
          <a:p>
            <a:r>
              <a:rPr lang="fr-FR" sz="2000" dirty="0">
                <a:solidFill>
                  <a:srgbClr val="17375E"/>
                </a:solidFill>
                <a:latin typeface="Gill Sans MT" panose="020B0502020104020203" pitchFamily="34" charset="0"/>
              </a:rPr>
              <a:t>2. </a:t>
            </a:r>
            <a:r>
              <a:rPr lang="fr-FR" sz="2000" b="1" dirty="0">
                <a:solidFill>
                  <a:srgbClr val="17375E"/>
                </a:solidFill>
                <a:latin typeface="Gill Sans MT" panose="020B0502020104020203" pitchFamily="34" charset="0"/>
              </a:rPr>
              <a:t>Clarifier et comprendre l'expérience </a:t>
            </a:r>
          </a:p>
          <a:p>
            <a:endParaRPr lang="fr-FR" sz="2000" b="1" dirty="0">
              <a:solidFill>
                <a:srgbClr val="17375E"/>
              </a:solidFill>
              <a:latin typeface="Gill Sans MT" panose="020B0502020104020203" pitchFamily="34" charset="0"/>
            </a:endParaRPr>
          </a:p>
          <a:p>
            <a:r>
              <a:rPr lang="fr-FR" sz="2000" dirty="0">
                <a:solidFill>
                  <a:srgbClr val="17375E"/>
                </a:solidFill>
                <a:latin typeface="Gill Sans MT" panose="020B0502020104020203" pitchFamily="34" charset="0"/>
              </a:rPr>
              <a:t>◦Clarifier et comprendre l'expérience pluridimensionnelle relative à l'orientation/ réorientation, à l'insertion/ réinsertion, à l’adaptation/réadaptation.</a:t>
            </a:r>
          </a:p>
          <a:p>
            <a:endParaRPr lang="fr-FR" sz="2000" dirty="0">
              <a:solidFill>
                <a:srgbClr val="17375E"/>
              </a:solidFill>
              <a:latin typeface="Gill Sans MT" panose="020B0502020104020203" pitchFamily="34" charset="0"/>
            </a:endParaRPr>
          </a:p>
          <a:p>
            <a:r>
              <a:rPr lang="fr-FR" sz="2000" dirty="0">
                <a:solidFill>
                  <a:srgbClr val="17375E"/>
                </a:solidFill>
                <a:latin typeface="Gill Sans MT" panose="020B0502020104020203" pitchFamily="34" charset="0"/>
              </a:rPr>
              <a:t>◦Clarifier et reconnaître ses ressources et ses limites personnelles et environnementales par l'identification de ses intérêts, aptitudes, valeurs, besoins, croyances et de la dynamique de leurs tensions.</a:t>
            </a:r>
          </a:p>
          <a:p>
            <a:br>
              <a:rPr lang="fr-FR" sz="2000" dirty="0">
                <a:solidFill>
                  <a:srgbClr val="17375E"/>
                </a:solidFill>
                <a:latin typeface="Gill Sans MT" panose="020B0502020104020203" pitchFamily="34" charset="0"/>
              </a:rPr>
            </a:br>
            <a:endParaRPr lang="fr-FR" sz="2000" dirty="0">
              <a:solidFill>
                <a:srgbClr val="17375E"/>
              </a:solidFill>
              <a:latin typeface="Gill Sans MT" panose="020B0502020104020203" pitchFamily="34" charset="0"/>
            </a:endParaRPr>
          </a:p>
          <a:p>
            <a:r>
              <a:rPr lang="fr-FR" sz="2000" dirty="0">
                <a:solidFill>
                  <a:srgbClr val="17375E"/>
                </a:solidFill>
                <a:latin typeface="Gill Sans MT" panose="020B0502020104020203" pitchFamily="34" charset="0"/>
              </a:rPr>
              <a:t>◦Identifier un objectif tolérable de changement.</a:t>
            </a:r>
          </a:p>
        </p:txBody>
      </p:sp>
    </p:spTree>
    <p:extLst>
      <p:ext uri="{BB962C8B-B14F-4D97-AF65-F5344CB8AC3E}">
        <p14:creationId xmlns:p14="http://schemas.microsoft.com/office/powerpoint/2010/main" val="173748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332656"/>
            <a:ext cx="8784976" cy="4370427"/>
          </a:xfrm>
          <a:prstGeom prst="rect">
            <a:avLst/>
          </a:prstGeom>
        </p:spPr>
        <p:txBody>
          <a:bodyPr wrap="square">
            <a:spAutoFit/>
          </a:bodyPr>
          <a:lstStyle/>
          <a:p>
            <a:pPr>
              <a:buClr>
                <a:srgbClr val="C2113A"/>
              </a:buClr>
              <a:buSzPct val="25000"/>
            </a:pPr>
            <a:r>
              <a:rPr lang="fr-FR" sz="2400" i="1" kern="1200" dirty="0">
                <a:solidFill>
                  <a:srgbClr val="FF0000"/>
                </a:solidFill>
                <a:latin typeface="Arial" charset="0"/>
                <a:ea typeface="ＭＳ Ｐゴシック" charset="-128"/>
                <a:cs typeface="+mn-cs"/>
              </a:rPr>
              <a:t>Processus de counseling de carrière en trois phases</a:t>
            </a:r>
          </a:p>
          <a:p>
            <a:pPr algn="ctr">
              <a:buClr>
                <a:srgbClr val="C2113A"/>
              </a:buClr>
              <a:buSzPct val="25000"/>
            </a:pPr>
            <a:endParaRPr lang="fr-FR" sz="2000" dirty="0">
              <a:solidFill>
                <a:srgbClr val="17375E"/>
              </a:solidFill>
              <a:latin typeface="Gill Sans MT" panose="020B0502020104020203" pitchFamily="34" charset="0"/>
            </a:endParaRPr>
          </a:p>
          <a:p>
            <a:r>
              <a:rPr lang="fr-FR" sz="2000" dirty="0">
                <a:solidFill>
                  <a:srgbClr val="17375E"/>
                </a:solidFill>
                <a:latin typeface="Gill Sans MT" panose="020B0502020104020203" pitchFamily="34" charset="0"/>
              </a:rPr>
              <a:t>3</a:t>
            </a:r>
            <a:r>
              <a:rPr lang="fr-FR" sz="2000" b="1" dirty="0">
                <a:solidFill>
                  <a:srgbClr val="17375E"/>
                </a:solidFill>
                <a:latin typeface="Gill Sans MT" panose="020B0502020104020203" pitchFamily="34" charset="0"/>
              </a:rPr>
              <a:t>. Concrétiser</a:t>
            </a:r>
            <a:r>
              <a:rPr lang="fr-FR" sz="2000" dirty="0">
                <a:solidFill>
                  <a:srgbClr val="17375E"/>
                </a:solidFill>
                <a:latin typeface="Gill Sans MT" panose="020B0502020104020203" pitchFamily="34" charset="0"/>
              </a:rPr>
              <a:t> cette compréhension de l’expérience intersubjective par des options tolérables et intégrables</a:t>
            </a:r>
          </a:p>
          <a:p>
            <a:endParaRPr lang="fr-FR" sz="2000" dirty="0">
              <a:solidFill>
                <a:srgbClr val="17375E"/>
              </a:solidFill>
              <a:latin typeface="Gill Sans MT" panose="020B0502020104020203" pitchFamily="34" charset="0"/>
            </a:endParaRPr>
          </a:p>
          <a:p>
            <a:r>
              <a:rPr lang="fr-FR" sz="2000" dirty="0">
                <a:solidFill>
                  <a:srgbClr val="17375E"/>
                </a:solidFill>
                <a:latin typeface="Gill Sans MT" panose="020B0502020104020203" pitchFamily="34" charset="0"/>
              </a:rPr>
              <a:t>◦Identifier les enjeux et les risques relatifs à l'objectif de changement.</a:t>
            </a:r>
          </a:p>
          <a:p>
            <a:endParaRPr lang="fr-FR" sz="2000" dirty="0">
              <a:solidFill>
                <a:srgbClr val="17375E"/>
              </a:solidFill>
              <a:latin typeface="Gill Sans MT" panose="020B0502020104020203" pitchFamily="34" charset="0"/>
            </a:endParaRPr>
          </a:p>
          <a:p>
            <a:r>
              <a:rPr lang="fr-FR" sz="2000" dirty="0">
                <a:solidFill>
                  <a:srgbClr val="17375E"/>
                </a:solidFill>
                <a:latin typeface="Gill Sans MT" panose="020B0502020104020203" pitchFamily="34" charset="0"/>
              </a:rPr>
              <a:t>◦Valider et confronter des choix afin de retenir des options tolérables et intégrables.</a:t>
            </a:r>
          </a:p>
          <a:p>
            <a:endParaRPr lang="fr-FR" sz="2000" dirty="0">
              <a:solidFill>
                <a:srgbClr val="17375E"/>
              </a:solidFill>
              <a:latin typeface="Gill Sans MT" panose="020B0502020104020203" pitchFamily="34" charset="0"/>
            </a:endParaRPr>
          </a:p>
          <a:p>
            <a:r>
              <a:rPr lang="fr-FR" sz="2000" dirty="0">
                <a:solidFill>
                  <a:srgbClr val="17375E"/>
                </a:solidFill>
                <a:latin typeface="Gill Sans MT" panose="020B0502020104020203" pitchFamily="34" charset="0"/>
              </a:rPr>
              <a:t>◦Établir et concrétiser un projet réaliste, réalisable, tolérable et un parcours en formalisant un plan d'action qui s'appuie sur la mobilisation des ressources de la cliente ou du client tout en considérant ses limites</a:t>
            </a:r>
            <a:r>
              <a:rPr lang="fr-FR" dirty="0">
                <a:latin typeface="Calibri" charset="0"/>
              </a:rPr>
              <a:t>.</a:t>
            </a:r>
          </a:p>
          <a:p>
            <a:endParaRPr lang="fr-FR" dirty="0">
              <a:latin typeface="Calibri" charset="0"/>
            </a:endParaRPr>
          </a:p>
        </p:txBody>
      </p:sp>
    </p:spTree>
    <p:extLst>
      <p:ext uri="{BB962C8B-B14F-4D97-AF65-F5344CB8AC3E}">
        <p14:creationId xmlns:p14="http://schemas.microsoft.com/office/powerpoint/2010/main" val="1768091079"/>
      </p:ext>
    </p:extLst>
  </p:cSld>
  <p:clrMapOvr>
    <a:masterClrMapping/>
  </p:clrMapOvr>
</p:sld>
</file>

<file path=ppt/theme/theme1.xml><?xml version="1.0" encoding="utf-8"?>
<a:theme xmlns:a="http://schemas.openxmlformats.org/drawingml/2006/main" name="Thème Office">
  <a:themeElements>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 empty">
  <a:themeElements>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ack cover">
  <a:themeElements>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7681</TotalTime>
  <Words>1363</Words>
  <Application>Microsoft Office PowerPoint</Application>
  <PresentationFormat>Affichage à l'écran (4:3)</PresentationFormat>
  <Paragraphs>179</Paragraphs>
  <Slides>28</Slides>
  <Notes>14</Notes>
  <HiddenSlides>0</HiddenSlides>
  <MMClips>0</MMClips>
  <ScaleCrop>false</ScaleCrop>
  <HeadingPairs>
    <vt:vector size="6" baseType="variant">
      <vt:variant>
        <vt:lpstr>Polices utilisées</vt:lpstr>
      </vt:variant>
      <vt:variant>
        <vt:i4>5</vt:i4>
      </vt:variant>
      <vt:variant>
        <vt:lpstr>Thème</vt:lpstr>
      </vt:variant>
      <vt:variant>
        <vt:i4>3</vt:i4>
      </vt:variant>
      <vt:variant>
        <vt:lpstr>Titres des diapositives</vt:lpstr>
      </vt:variant>
      <vt:variant>
        <vt:i4>28</vt:i4>
      </vt:variant>
    </vt:vector>
  </HeadingPairs>
  <TitlesOfParts>
    <vt:vector size="36" baseType="lpstr">
      <vt:lpstr>Arial</vt:lpstr>
      <vt:lpstr>Calibri</vt:lpstr>
      <vt:lpstr>Gill Sans</vt:lpstr>
      <vt:lpstr>Gill Sans MT</vt:lpstr>
      <vt:lpstr>Wingdings</vt:lpstr>
      <vt:lpstr>Thème Office</vt:lpstr>
      <vt:lpstr>Content empty</vt:lpstr>
      <vt:lpstr>Back cover</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Définition du trouble mental</vt:lpstr>
      <vt:lpstr>Plusieurs types de problématique de santé mentale  </vt:lpstr>
      <vt:lpstr>Présentation PowerPoint</vt:lpstr>
      <vt:lpstr>Présentation PowerPoint</vt:lpstr>
      <vt:lpstr>Présentation PowerPoint</vt:lpstr>
      <vt:lpstr>Présentation PowerPoint</vt:lpstr>
      <vt:lpstr>TEST- PERSONNALITE</vt:lpstr>
      <vt:lpstr>TESTS D’INTÉRÊTS OU DE VALEURS </vt:lpstr>
      <vt:lpstr>RIASEC - Intérêts</vt:lpstr>
      <vt:lpstr>Présentation PowerPoint</vt:lpstr>
      <vt:lpstr>PRINCIPES SOUS-JACENTS DES OUTILS</vt:lpstr>
      <vt:lpstr>PRINCIPES SOUS-JACENTS DES OUTILS</vt:lpstr>
      <vt:lpstr>TEST- QUALITE</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Gouin</dc:creator>
  <cp:lastModifiedBy>Aida Cherkaoui</cp:lastModifiedBy>
  <cp:revision>134</cp:revision>
  <cp:lastPrinted>2018-05-16T08:50:00Z</cp:lastPrinted>
  <dcterms:modified xsi:type="dcterms:W3CDTF">2019-11-05T11:30:12Z</dcterms:modified>
</cp:coreProperties>
</file>